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3"/>
    <p:sldMasterId id="2147483662" r:id="rId4"/>
  </p:sldMasterIdLst>
  <p:notesMasterIdLst>
    <p:notesMasterId r:id="rId6"/>
  </p:notesMasterIdLst>
  <p:sldIdLst>
    <p:sldId id="256" r:id="rId5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9144000" cy="5143500" type="screen16x9"/>
  <p:notesSz cx="6858000" cy="9144000"/>
  <p:embeddedFontLst>
    <p:embeddedFont>
      <p:font typeface="Noto Sans TC" panose="020B0200000000000000" charset="-122"/>
      <p:regular r:id="rId20"/>
    </p:embeddedFont>
    <p:embeddedFont>
      <p:font typeface="Calibri" panose="020F0502020204030204"/>
      <p:regular r:id="rId21"/>
    </p:embeddedFont>
    <p:embeddedFont>
      <p:font typeface="Noto Sans" panose="020B0502040504020204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800BFD-86A5-4206-AAE8-A64D548683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74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a1e86b0e99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28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g3a1e86b0e99_2_2:notes"/>
          <p:cNvSpPr txBox="1">
            <a:spLocks noGrp="1"/>
          </p:cNvSpPr>
          <p:nvPr>
            <p:ph type="body" idx="1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7" name="Google Shape;57;g3a1e86b0e99_2_2:notes"/>
          <p:cNvSpPr txBox="1">
            <a:spLocks noGrp="1"/>
          </p:cNvSpPr>
          <p:nvPr>
            <p:ph type="sldNum" idx="12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fld id="{00000000-1234-1234-1234-123412341234}" type="slidenum">
              <a:rPr lang="en-US" altLang="zh-TW"/>
            </a:fld>
            <a:endParaRPr lang="en-US" altLang="zh-TW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a1e86b0e99_2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1143000"/>
            <a:ext cx="731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3a1e86b0e99_2_332:notes"/>
          <p:cNvSpPr txBox="1">
            <a:spLocks noGrp="1"/>
          </p:cNvSpPr>
          <p:nvPr>
            <p:ph type="body" idx="1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92" name="Google Shape;392;g3a1e86b0e99_2_332:notes"/>
          <p:cNvSpPr txBox="1">
            <a:spLocks noGrp="1"/>
          </p:cNvSpPr>
          <p:nvPr>
            <p:ph type="sldNum" idx="12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fld id="{00000000-1234-1234-1234-123412341234}" type="slidenum">
              <a:rPr lang="en-US" altLang="zh-TW"/>
            </a:fld>
            <a:endParaRPr lang="en-US" altLang="zh-TW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a1e86b0e99_2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1143000"/>
            <a:ext cx="731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9" name="Google Shape;469;g3a1e86b0e99_2_409:notes"/>
          <p:cNvSpPr txBox="1">
            <a:spLocks noGrp="1"/>
          </p:cNvSpPr>
          <p:nvPr>
            <p:ph type="body" idx="1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70" name="Google Shape;470;g3a1e86b0e99_2_409:notes"/>
          <p:cNvSpPr txBox="1">
            <a:spLocks noGrp="1"/>
          </p:cNvSpPr>
          <p:nvPr>
            <p:ph type="sldNum" idx="12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fld id="{00000000-1234-1234-1234-123412341234}" type="slidenum">
              <a:rPr lang="en-US" altLang="zh-TW"/>
            </a:fld>
            <a:endParaRPr lang="en-US" altLang="zh-TW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a1e86b0e99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28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g3a1e86b0e99_2_14:notes"/>
          <p:cNvSpPr txBox="1">
            <a:spLocks noGrp="1"/>
          </p:cNvSpPr>
          <p:nvPr>
            <p:ph type="body" idx="1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9" name="Google Shape;69;g3a1e86b0e99_2_14:notes"/>
          <p:cNvSpPr txBox="1">
            <a:spLocks noGrp="1"/>
          </p:cNvSpPr>
          <p:nvPr>
            <p:ph type="sldNum" idx="12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zh-TW"/>
            </a:fld>
            <a:endParaRPr lang="en-US" altLang="zh-TW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a1e86b0e99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1143000"/>
            <a:ext cx="731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g3a1e86b0e99_2_64:notes"/>
          <p:cNvSpPr txBox="1">
            <a:spLocks noGrp="1"/>
          </p:cNvSpPr>
          <p:nvPr>
            <p:ph type="body" idx="1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0" name="Google Shape;120;g3a1e86b0e99_2_64:notes"/>
          <p:cNvSpPr txBox="1">
            <a:spLocks noGrp="1"/>
          </p:cNvSpPr>
          <p:nvPr>
            <p:ph type="sldNum" idx="12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zh-TW"/>
            </a:fld>
            <a:endParaRPr lang="en-US" altLang="zh-TW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a1e86b0e99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1143000"/>
            <a:ext cx="731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g3a1e86b0e99_2_79:notes"/>
          <p:cNvSpPr txBox="1">
            <a:spLocks noGrp="1"/>
          </p:cNvSpPr>
          <p:nvPr>
            <p:ph type="body" idx="1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6" name="Google Shape;136;g3a1e86b0e99_2_79:notes"/>
          <p:cNvSpPr txBox="1">
            <a:spLocks noGrp="1"/>
          </p:cNvSpPr>
          <p:nvPr>
            <p:ph type="sldNum" idx="12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fld id="{00000000-1234-1234-1234-123412341234}" type="slidenum">
              <a:rPr lang="en-US" altLang="zh-TW"/>
            </a:fld>
            <a:endParaRPr lang="en-US" altLang="zh-TW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a1e86b0e99_2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28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3a1e86b0e99_2_148:notes"/>
          <p:cNvSpPr txBox="1">
            <a:spLocks noGrp="1"/>
          </p:cNvSpPr>
          <p:nvPr>
            <p:ph type="body" idx="1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5" name="Google Shape;205;g3a1e86b0e99_2_148:notes"/>
          <p:cNvSpPr txBox="1">
            <a:spLocks noGrp="1"/>
          </p:cNvSpPr>
          <p:nvPr>
            <p:ph type="sldNum" idx="12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zh-TW"/>
            </a:fld>
            <a:endParaRPr lang="en-US" altLang="zh-TW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a1e86b0e99_2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28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3a1e86b0e99_2_170:notes"/>
          <p:cNvSpPr txBox="1">
            <a:spLocks noGrp="1"/>
          </p:cNvSpPr>
          <p:nvPr>
            <p:ph type="body" idx="1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6" name="Google Shape;226;g3a1e86b0e99_2_170:notes"/>
          <p:cNvSpPr txBox="1">
            <a:spLocks noGrp="1"/>
          </p:cNvSpPr>
          <p:nvPr>
            <p:ph type="sldNum" idx="12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zh-TW"/>
            </a:fld>
            <a:endParaRPr lang="en-US" altLang="zh-TW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a1e86b0e99_2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1143000"/>
            <a:ext cx="731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3a1e86b0e99_2_201:notes"/>
          <p:cNvSpPr txBox="1">
            <a:spLocks noGrp="1"/>
          </p:cNvSpPr>
          <p:nvPr>
            <p:ph type="body" idx="1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58" name="Google Shape;258;g3a1e86b0e99_2_201:notes"/>
          <p:cNvSpPr txBox="1">
            <a:spLocks noGrp="1"/>
          </p:cNvSpPr>
          <p:nvPr>
            <p:ph type="sldNum" idx="12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zh-TW"/>
            </a:fld>
            <a:endParaRPr lang="en-US" altLang="zh-TW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a1e86b0e99_2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1143000"/>
            <a:ext cx="731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g3a1e86b0e99_2_234:notes"/>
          <p:cNvSpPr txBox="1">
            <a:spLocks noGrp="1"/>
          </p:cNvSpPr>
          <p:nvPr>
            <p:ph type="body" idx="1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92" name="Google Shape;292;g3a1e86b0e99_2_234:notes"/>
          <p:cNvSpPr txBox="1">
            <a:spLocks noGrp="1"/>
          </p:cNvSpPr>
          <p:nvPr>
            <p:ph type="sldNum" idx="12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zh-TW"/>
            </a:fld>
            <a:endParaRPr lang="en-US" altLang="zh-TW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a1e86b0e99_2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1143000"/>
            <a:ext cx="731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g3a1e86b0e99_2_286:notes"/>
          <p:cNvSpPr txBox="1">
            <a:spLocks noGrp="1"/>
          </p:cNvSpPr>
          <p:nvPr>
            <p:ph type="body" idx="1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45" name="Google Shape;345;g3a1e86b0e99_2_286:notes"/>
          <p:cNvSpPr txBox="1">
            <a:spLocks noGrp="1"/>
          </p:cNvSpPr>
          <p:nvPr>
            <p:ph type="sldNum" idx="12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zh-TW"/>
            </a:fld>
            <a:endParaRPr lang="en-US" altLang="zh-TW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7.png"/><Relationship Id="rId8" Type="http://schemas.openxmlformats.org/officeDocument/2006/relationships/image" Target="../media/image66.png"/><Relationship Id="rId7" Type="http://schemas.openxmlformats.org/officeDocument/2006/relationships/image" Target="../media/image65.png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5" Type="http://schemas.openxmlformats.org/officeDocument/2006/relationships/notesSlide" Target="../notesSlides/notesSlide10.xml"/><Relationship Id="rId14" Type="http://schemas.openxmlformats.org/officeDocument/2006/relationships/slideLayout" Target="../slideLayouts/slideLayout12.xml"/><Relationship Id="rId13" Type="http://schemas.openxmlformats.org/officeDocument/2006/relationships/image" Target="../media/image71.png"/><Relationship Id="rId12" Type="http://schemas.openxmlformats.org/officeDocument/2006/relationships/image" Target="../media/image70.png"/><Relationship Id="rId11" Type="http://schemas.openxmlformats.org/officeDocument/2006/relationships/image" Target="../media/image69.png"/><Relationship Id="rId10" Type="http://schemas.openxmlformats.org/officeDocument/2006/relationships/image" Target="../media/image68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73.GIF"/><Relationship Id="rId2" Type="http://schemas.openxmlformats.org/officeDocument/2006/relationships/image" Target="../media/image72.GIF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7" Type="http://schemas.openxmlformats.org/officeDocument/2006/relationships/notesSlide" Target="../notesSlides/notesSlide2.xml"/><Relationship Id="rId16" Type="http://schemas.openxmlformats.org/officeDocument/2006/relationships/slideLayout" Target="../slideLayouts/slideLayout12.xml"/><Relationship Id="rId15" Type="http://schemas.openxmlformats.org/officeDocument/2006/relationships/image" Target="../media/image18.png"/><Relationship Id="rId14" Type="http://schemas.openxmlformats.org/officeDocument/2006/relationships/image" Target="../media/image17.png"/><Relationship Id="rId13" Type="http://schemas.openxmlformats.org/officeDocument/2006/relationships/image" Target="../media/image16.png"/><Relationship Id="rId12" Type="http://schemas.openxmlformats.org/officeDocument/2006/relationships/image" Target="../media/image15.png"/><Relationship Id="rId11" Type="http://schemas.openxmlformats.org/officeDocument/2006/relationships/image" Target="../media/image14.png"/><Relationship Id="rId10" Type="http://schemas.openxmlformats.org/officeDocument/2006/relationships/image" Target="../media/image13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9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38.png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image" Target="../media/image43.png"/><Relationship Id="rId7" Type="http://schemas.openxmlformats.org/officeDocument/2006/relationships/image" Target="../media/image42.png"/><Relationship Id="rId6" Type="http://schemas.openxmlformats.org/officeDocument/2006/relationships/image" Target="../media/image41.png"/><Relationship Id="rId5" Type="http://schemas.openxmlformats.org/officeDocument/2006/relationships/image" Target="../media/image33.png"/><Relationship Id="rId4" Type="http://schemas.openxmlformats.org/officeDocument/2006/relationships/image" Target="../media/image40.png"/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0" Type="http://schemas.openxmlformats.org/officeDocument/2006/relationships/notesSlide" Target="../notesSlides/notesSlide7.xml"/><Relationship Id="rId1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8" Type="http://schemas.openxmlformats.org/officeDocument/2006/relationships/image" Target="../media/image50.png"/><Relationship Id="rId7" Type="http://schemas.openxmlformats.org/officeDocument/2006/relationships/image" Target="../media/image49.png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25.png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12.xml"/><Relationship Id="rId1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59.png"/><Relationship Id="rId7" Type="http://schemas.openxmlformats.org/officeDocument/2006/relationships/image" Target="../media/image58.png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2" Type="http://schemas.openxmlformats.org/officeDocument/2006/relationships/notesSlide" Target="../notesSlides/notesSlide9.xml"/><Relationship Id="rId11" Type="http://schemas.openxmlformats.org/officeDocument/2006/relationships/slideLayout" Target="../slideLayouts/slideLayout12.xml"/><Relationship Id="rId10" Type="http://schemas.openxmlformats.org/officeDocument/2006/relationships/image" Target="../media/image21.png"/><Relationship Id="rId1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7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35229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7"/>
          <p:cNvSpPr/>
          <p:nvPr/>
        </p:nvSpPr>
        <p:spPr>
          <a:xfrm>
            <a:off x="571500" y="914400"/>
            <a:ext cx="4727100" cy="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377A"/>
              </a:buClr>
              <a:buSzPts val="4050"/>
              <a:buFont typeface="Noto Sans TC" panose="020B0200000000000000" charset="-122"/>
              <a:buNone/>
            </a:pPr>
            <a:r>
              <a:rPr lang="zh-TW" sz="3650" b="1" i="0" u="none" strike="noStrike" cap="none">
                <a:solidFill>
                  <a:srgbClr val="12377A"/>
                </a:solidFill>
                <a:latin typeface="Noto Sans TC" panose="020B0200000000000000" charset="-122"/>
                <a:ea typeface="Noto Sans TC" panose="020B0200000000000000" charset="-122"/>
                <a:cs typeface="Noto Sans TC" panose="020B0200000000000000" charset="-122"/>
                <a:sym typeface="Noto Sans TC" panose="020B0200000000000000" charset="-122"/>
              </a:rPr>
              <a:t>科目– 個人素養</a:t>
            </a:r>
            <a:endParaRPr sz="355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1" name="Google Shape;61;p17"/>
          <p:cNvSpPr/>
          <p:nvPr/>
        </p:nvSpPr>
        <p:spPr>
          <a:xfrm>
            <a:off x="583243" y="1670023"/>
            <a:ext cx="47271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8BC1"/>
              </a:buClr>
              <a:buSzPts val="2025"/>
              <a:buFont typeface="Noto Sans TC" panose="020B0200000000000000" charset="-122"/>
              <a:buNone/>
            </a:pPr>
            <a:r>
              <a:rPr lang="zh-TW" sz="1625" b="1">
                <a:solidFill>
                  <a:srgbClr val="3D8BC1"/>
                </a:solidFill>
                <a:latin typeface="Noto Sans TC" panose="020B0200000000000000" charset="-122"/>
                <a:ea typeface="Noto Sans TC" panose="020B0200000000000000" charset="-122"/>
                <a:cs typeface="Noto Sans TC" panose="020B0200000000000000" charset="-122"/>
                <a:sym typeface="Noto Sans TC" panose="020B0200000000000000" charset="-122"/>
              </a:rPr>
              <a:t>題目</a:t>
            </a:r>
            <a:r>
              <a:rPr lang="zh-TW" sz="1625" b="1" i="0" u="none" strike="noStrike" cap="none">
                <a:solidFill>
                  <a:srgbClr val="3D8BC1"/>
                </a:solidFill>
                <a:latin typeface="Noto Sans TC" panose="020B0200000000000000" charset="-122"/>
                <a:ea typeface="Noto Sans TC" panose="020B0200000000000000" charset="-122"/>
                <a:cs typeface="Noto Sans TC" panose="020B0200000000000000" charset="-122"/>
                <a:sym typeface="Noto Sans TC" panose="020B0200000000000000" charset="-122"/>
              </a:rPr>
              <a:t>:  11.良好工作態度及操守 – 激勵士氣方法</a:t>
            </a:r>
            <a:endParaRPr sz="1625" b="1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aphicFrame>
        <p:nvGraphicFramePr>
          <p:cNvPr id="62" name="Google Shape;62;p17"/>
          <p:cNvGraphicFramePr/>
          <p:nvPr/>
        </p:nvGraphicFramePr>
        <p:xfrm>
          <a:off x="571500" y="2191475"/>
          <a:ext cx="7772850" cy="2773470"/>
        </p:xfrm>
        <a:graphic>
          <a:graphicData uri="http://schemas.openxmlformats.org/drawingml/2006/table">
            <a:tbl>
              <a:tblPr>
                <a:noFill/>
                <a:tableStyleId>{AF800BFD-86A5-4206-AAE8-A64D5486837B}</a:tableStyleId>
              </a:tblPr>
              <a:tblGrid>
                <a:gridCol w="1610975"/>
                <a:gridCol w="6161875"/>
              </a:tblGrid>
              <a:tr h="369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zh-TW" sz="1400" u="none" strike="noStrike" cap="none"/>
                        <a:t>地點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69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zh-TW" sz="1400" u="none" strike="noStrike" cap="none">
                          <a:solidFill>
                            <a:schemeClr val="dk1"/>
                          </a:solidFill>
                        </a:rPr>
                        <a:t>時間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69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zh-TW" sz="1400" u="none" strike="noStrike" cap="none">
                          <a:solidFill>
                            <a:schemeClr val="dk1"/>
                          </a:solidFill>
                        </a:rPr>
                        <a:t>主任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69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zh-TW" sz="1400" u="none" strike="noStrike" cap="none">
                          <a:solidFill>
                            <a:schemeClr val="dk1"/>
                          </a:solidFill>
                        </a:rPr>
                        <a:t>成員(1)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69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zh-TW" sz="1400" u="none" strike="noStrike" cap="none">
                          <a:solidFill>
                            <a:schemeClr val="dk1"/>
                          </a:solidFill>
                        </a:rPr>
                        <a:t>成員(2)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69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zh-TW" sz="1400" u="none" strike="noStrike" cap="none">
                          <a:solidFill>
                            <a:schemeClr val="dk1"/>
                          </a:solidFill>
                        </a:rPr>
                        <a:t>成員(3)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69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zh-TW" sz="1400" u="none" strike="noStrike" cap="none">
                          <a:solidFill>
                            <a:schemeClr val="dk1"/>
                          </a:solidFill>
                        </a:rPr>
                        <a:t>成員(4)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63" name="Google Shape;63;p17" title="個人素養基礎證書-兼讀制.jp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404200" y="345325"/>
            <a:ext cx="2940151" cy="170395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7"/>
          <p:cNvSpPr txBox="1"/>
          <p:nvPr/>
        </p:nvSpPr>
        <p:spPr>
          <a:xfrm>
            <a:off x="1140796" y="377221"/>
            <a:ext cx="46248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 panose="020B0604020202020204"/>
              <a:buNone/>
            </a:pPr>
            <a:r>
              <a:rPr lang="zh-TW" sz="1600" i="0" u="none" strike="noStrike" cap="none">
                <a:solidFill>
                  <a:srgbClr val="351C75"/>
                </a:solidFill>
              </a:rPr>
              <a:t>港專 – CT</a:t>
            </a:r>
            <a:r>
              <a:rPr lang="en-US" altLang="zh-TW" sz="1600" i="0" u="none" strike="noStrike" cap="none">
                <a:solidFill>
                  <a:srgbClr val="351C75"/>
                </a:solidFill>
              </a:rPr>
              <a:t>XXX</a:t>
            </a:r>
            <a:r>
              <a:rPr lang="zh-TW" sz="1600" i="0" u="none" strike="noStrike" cap="none">
                <a:solidFill>
                  <a:srgbClr val="351C75"/>
                </a:solidFill>
              </a:rPr>
              <a:t> 後端網站開發人員證書</a:t>
            </a:r>
            <a:endParaRPr sz="1600" i="0" u="none" strike="noStrike" cap="none">
              <a:solidFill>
                <a:srgbClr val="351C75"/>
              </a:solidFill>
            </a:endParaRPr>
          </a:p>
        </p:txBody>
      </p:sp>
      <p:pic>
        <p:nvPicPr>
          <p:cNvPr id="65" name="Google Shape;65;p17" title="school.png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71500" y="202234"/>
            <a:ext cx="604525" cy="642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26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26"/>
          <p:cNvSpPr/>
          <p:nvPr/>
        </p:nvSpPr>
        <p:spPr>
          <a:xfrm>
            <a:off x="571500" y="914400"/>
            <a:ext cx="8001000" cy="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377A"/>
              </a:buClr>
              <a:buSzPts val="4050"/>
              <a:buFont typeface="Noto Sans TC" panose="020B0200000000000000" charset="-122"/>
              <a:buNone/>
            </a:pPr>
            <a:endParaRPr sz="355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96" name="Google Shape;396;p26"/>
          <p:cNvSpPr/>
          <p:nvPr/>
        </p:nvSpPr>
        <p:spPr>
          <a:xfrm>
            <a:off x="571500" y="1587804"/>
            <a:ext cx="80010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8BC1"/>
              </a:buClr>
              <a:buSzPts val="2025"/>
              <a:buFont typeface="Noto Sans TC" panose="020B0200000000000000" charset="-122"/>
              <a:buNone/>
            </a:pPr>
            <a:endParaRPr sz="182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97" name="Google Shape;397;p26"/>
          <p:cNvSpPr/>
          <p:nvPr/>
        </p:nvSpPr>
        <p:spPr>
          <a:xfrm>
            <a:off x="285750" y="288710"/>
            <a:ext cx="8572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8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788"/>
              </a:buClr>
              <a:buSzPts val="1800"/>
              <a:buFont typeface="Noto Sans" panose="020B0502040504020204"/>
              <a:buNone/>
            </a:pPr>
            <a:r>
              <a:rPr lang="zh-TW" sz="1800" b="1" i="0" u="none" strike="noStrike" cap="none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結論與建議</a:t>
            </a: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98" name="Google Shape;398;p26"/>
          <p:cNvSpPr/>
          <p:nvPr/>
        </p:nvSpPr>
        <p:spPr>
          <a:xfrm>
            <a:off x="310650" y="770926"/>
            <a:ext cx="4114800" cy="223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99" name="Google Shape;399;p26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28625" y="965826"/>
            <a:ext cx="142875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26"/>
          <p:cNvSpPr/>
          <p:nvPr/>
        </p:nvSpPr>
        <p:spPr>
          <a:xfrm>
            <a:off x="600446" y="930025"/>
            <a:ext cx="12684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788"/>
              </a:buClr>
              <a:buSzPts val="1046"/>
              <a:buFont typeface="Noto Sans" panose="020B0502040504020204"/>
              <a:buNone/>
            </a:pPr>
            <a:r>
              <a:rPr lang="zh-TW" sz="1045" b="1" i="0" u="none" strike="noStrike" cap="none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案例關鍵發現 </a:t>
            </a:r>
            <a:endParaRPr sz="104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401" name="Google Shape;401;p26" descr="preencoded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28625" y="1313343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26"/>
          <p:cNvSpPr/>
          <p:nvPr/>
        </p:nvSpPr>
        <p:spPr>
          <a:xfrm>
            <a:off x="614313" y="1289366"/>
            <a:ext cx="26289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 panose="020B0502040504020204"/>
              <a:buNone/>
            </a:pPr>
            <a:r>
              <a:rPr lang="zh-TW" sz="835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威權式領導風格在危機處理時可能有效率，但長期會</a:t>
            </a:r>
            <a:endParaRPr sz="8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03" name="Google Shape;403;p26"/>
          <p:cNvSpPr/>
          <p:nvPr/>
        </p:nvSpPr>
        <p:spPr>
          <a:xfrm>
            <a:off x="3132100" y="1276982"/>
            <a:ext cx="12684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4C3C"/>
              </a:buClr>
              <a:buSzPts val="837"/>
              <a:buFont typeface="Noto Sans" panose="020B0502040504020204"/>
              <a:buNone/>
            </a:pPr>
            <a:r>
              <a:rPr lang="zh-TW" sz="835" b="1" i="0" u="none" strike="noStrike" cap="none">
                <a:solidFill>
                  <a:srgbClr val="E74C3C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損害團隊士氣與凝</a:t>
            </a:r>
            <a:r>
              <a:rPr lang="zh-TW" sz="835" b="1">
                <a:solidFill>
                  <a:srgbClr val="E74C3C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聚力</a:t>
            </a:r>
            <a:endParaRPr sz="8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04" name="Google Shape;404;p26"/>
          <p:cNvSpPr/>
          <p:nvPr/>
        </p:nvSpPr>
        <p:spPr>
          <a:xfrm>
            <a:off x="614313" y="1355128"/>
            <a:ext cx="2286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4C3C"/>
              </a:buClr>
              <a:buSzPts val="837"/>
              <a:buFont typeface="Noto Sans" panose="020B0502040504020204"/>
              <a:buNone/>
            </a:pPr>
            <a:endParaRPr sz="8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405" name="Google Shape;405;p26" descr="preencoded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28625" y="1601307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6"/>
          <p:cNvSpPr/>
          <p:nvPr/>
        </p:nvSpPr>
        <p:spPr>
          <a:xfrm>
            <a:off x="614313" y="1574528"/>
            <a:ext cx="21717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 panose="020B0502040504020204"/>
              <a:buNone/>
            </a:pPr>
            <a:r>
              <a:rPr lang="zh-TW" sz="835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工作分配不均與缺乏溝通是造成團隊問題的</a:t>
            </a:r>
            <a:endParaRPr sz="8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07" name="Google Shape;407;p26"/>
          <p:cNvSpPr/>
          <p:nvPr/>
        </p:nvSpPr>
        <p:spPr>
          <a:xfrm>
            <a:off x="2786013" y="1574528"/>
            <a:ext cx="4572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4C3C"/>
              </a:buClr>
              <a:buSzPts val="837"/>
              <a:buFont typeface="Noto Sans" panose="020B0502040504020204"/>
              <a:buNone/>
            </a:pPr>
            <a:r>
              <a:rPr lang="zh-TW" sz="835" b="1" i="0" u="none" strike="noStrike" cap="none">
                <a:solidFill>
                  <a:srgbClr val="E74C3C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主要原因</a:t>
            </a:r>
            <a:endParaRPr sz="8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408" name="Google Shape;408;p26" descr="preencoded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28625" y="1873246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26"/>
          <p:cNvSpPr/>
          <p:nvPr/>
        </p:nvSpPr>
        <p:spPr>
          <a:xfrm>
            <a:off x="614313" y="1838847"/>
            <a:ext cx="13716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 panose="020B0502040504020204"/>
              <a:buNone/>
            </a:pPr>
            <a:r>
              <a:rPr lang="zh-TW" sz="835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忽視員工感受與需求會導致</a:t>
            </a:r>
            <a:endParaRPr sz="8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10" name="Google Shape;410;p26"/>
          <p:cNvSpPr/>
          <p:nvPr/>
        </p:nvSpPr>
        <p:spPr>
          <a:xfrm>
            <a:off x="1985913" y="1838847"/>
            <a:ext cx="5715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4C3C"/>
              </a:buClr>
              <a:buSzPts val="837"/>
              <a:buFont typeface="Noto Sans" panose="020B0502040504020204"/>
              <a:buNone/>
            </a:pPr>
            <a:r>
              <a:rPr lang="zh-TW" sz="835" b="1" i="0" u="none" strike="noStrike" cap="none">
                <a:solidFill>
                  <a:srgbClr val="E74C3C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高離職風險</a:t>
            </a:r>
            <a:endParaRPr sz="8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11" name="Google Shape;411;p26"/>
          <p:cNvSpPr/>
          <p:nvPr/>
        </p:nvSpPr>
        <p:spPr>
          <a:xfrm>
            <a:off x="2557413" y="1838847"/>
            <a:ext cx="8001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 panose="020B0502040504020204"/>
              <a:buNone/>
            </a:pPr>
            <a:r>
              <a:rPr lang="zh-TW" sz="835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與團隊效能下降 </a:t>
            </a:r>
            <a:endParaRPr sz="8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12" name="Google Shape;412;p26"/>
          <p:cNvSpPr/>
          <p:nvPr/>
        </p:nvSpPr>
        <p:spPr>
          <a:xfrm>
            <a:off x="572135" y="2131912"/>
            <a:ext cx="1005300" cy="644400"/>
          </a:xfrm>
          <a:prstGeom prst="rect">
            <a:avLst/>
          </a:prstGeom>
          <a:solidFill>
            <a:srgbClr val="F8F9FA">
              <a:alpha val="49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13" name="Google Shape;413;p26" descr="preencoded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38628" y="2221038"/>
            <a:ext cx="128588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26"/>
          <p:cNvSpPr/>
          <p:nvPr/>
        </p:nvSpPr>
        <p:spPr>
          <a:xfrm>
            <a:off x="752890" y="2417491"/>
            <a:ext cx="500100" cy="1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788"/>
              </a:buClr>
              <a:buSzPts val="732"/>
              <a:buFont typeface="Noto Sans" panose="020B0502040504020204"/>
              <a:buNone/>
            </a:pPr>
            <a:r>
              <a:rPr lang="zh-TW" sz="730" b="1" i="0" u="none" strike="noStrike" cap="none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員工滿意度</a:t>
            </a:r>
            <a:endParaRPr sz="73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15" name="Google Shape;415;p26"/>
          <p:cNvSpPr/>
          <p:nvPr/>
        </p:nvSpPr>
        <p:spPr>
          <a:xfrm>
            <a:off x="828876" y="2547501"/>
            <a:ext cx="3480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788"/>
              </a:buClr>
              <a:buSzPts val="837"/>
              <a:buFont typeface="Noto Sans" panose="020B0502040504020204"/>
              <a:buNone/>
            </a:pPr>
            <a:r>
              <a:rPr lang="zh-TW" sz="835" b="1" i="0" u="none" strike="noStrike" cap="none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↑25%</a:t>
            </a:r>
            <a:endParaRPr sz="8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16" name="Google Shape;416;p26"/>
          <p:cNvSpPr/>
          <p:nvPr/>
        </p:nvSpPr>
        <p:spPr>
          <a:xfrm>
            <a:off x="1768754" y="2131741"/>
            <a:ext cx="1148700" cy="644400"/>
          </a:xfrm>
          <a:prstGeom prst="rect">
            <a:avLst/>
          </a:prstGeom>
          <a:solidFill>
            <a:srgbClr val="F8F9FA">
              <a:alpha val="49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17" name="Google Shape;417;p26" descr="preencoded.png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262733" y="2221038"/>
            <a:ext cx="160734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26"/>
          <p:cNvSpPr/>
          <p:nvPr/>
        </p:nvSpPr>
        <p:spPr>
          <a:xfrm>
            <a:off x="2093069" y="2417491"/>
            <a:ext cx="500100" cy="1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788"/>
              </a:buClr>
              <a:buSzPts val="732"/>
              <a:buFont typeface="Noto Sans" panose="020B0502040504020204"/>
              <a:buNone/>
            </a:pPr>
            <a:r>
              <a:rPr lang="zh-TW" sz="730" b="1" i="0" u="none" strike="noStrike" cap="none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團隊凝聚力</a:t>
            </a:r>
            <a:endParaRPr sz="73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19" name="Google Shape;419;p26"/>
          <p:cNvSpPr/>
          <p:nvPr/>
        </p:nvSpPr>
        <p:spPr>
          <a:xfrm>
            <a:off x="2169055" y="2547501"/>
            <a:ext cx="3480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788"/>
              </a:buClr>
              <a:buSzPts val="837"/>
              <a:buFont typeface="Noto Sans" panose="020B0502040504020204"/>
              <a:buNone/>
            </a:pPr>
            <a:r>
              <a:rPr lang="zh-TW" sz="835" b="1" i="0" u="none" strike="noStrike" cap="none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↑40%</a:t>
            </a:r>
            <a:endParaRPr sz="8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20" name="Google Shape;420;p26"/>
          <p:cNvSpPr/>
          <p:nvPr/>
        </p:nvSpPr>
        <p:spPr>
          <a:xfrm>
            <a:off x="3108932" y="2131741"/>
            <a:ext cx="1148700" cy="644400"/>
          </a:xfrm>
          <a:prstGeom prst="rect">
            <a:avLst/>
          </a:prstGeom>
          <a:solidFill>
            <a:srgbClr val="F8F9FA">
              <a:alpha val="49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21" name="Google Shape;421;p26" descr="preencoded.png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3618985" y="2221038"/>
            <a:ext cx="128588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26"/>
          <p:cNvSpPr/>
          <p:nvPr/>
        </p:nvSpPr>
        <p:spPr>
          <a:xfrm>
            <a:off x="3483254" y="2417491"/>
            <a:ext cx="400200" cy="1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788"/>
              </a:buClr>
              <a:buSzPts val="732"/>
              <a:buFont typeface="Noto Sans" panose="020B0502040504020204"/>
              <a:buNone/>
            </a:pPr>
            <a:r>
              <a:rPr lang="zh-TW" sz="730" b="1" i="0" u="none" strike="noStrike" cap="none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工作效率</a:t>
            </a:r>
            <a:endParaRPr sz="73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23" name="Google Shape;423;p26"/>
          <p:cNvSpPr/>
          <p:nvPr/>
        </p:nvSpPr>
        <p:spPr>
          <a:xfrm>
            <a:off x="3509233" y="2547501"/>
            <a:ext cx="3480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788"/>
              </a:buClr>
              <a:buSzPts val="837"/>
              <a:buFont typeface="Noto Sans" panose="020B0502040504020204"/>
              <a:buNone/>
            </a:pPr>
            <a:r>
              <a:rPr lang="zh-TW" sz="835" b="1" i="0" u="none" strike="noStrike" cap="none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↑20%</a:t>
            </a:r>
            <a:endParaRPr sz="8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24" name="Google Shape;424;p26"/>
          <p:cNvSpPr/>
          <p:nvPr/>
        </p:nvSpPr>
        <p:spPr>
          <a:xfrm>
            <a:off x="4743400" y="688703"/>
            <a:ext cx="4114800" cy="223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5" name="Google Shape;425;p26"/>
          <p:cNvSpPr/>
          <p:nvPr/>
        </p:nvSpPr>
        <p:spPr>
          <a:xfrm>
            <a:off x="4886275" y="831578"/>
            <a:ext cx="38292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788"/>
              </a:buClr>
              <a:buSzPts val="942"/>
              <a:buFont typeface="Noto Sans" panose="020B0502040504020204"/>
              <a:buNone/>
            </a:pPr>
            <a:r>
              <a:rPr lang="zh-TW" sz="940" b="1" i="0" u="none" strike="noStrike" cap="none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領導方式對團隊影響比較</a:t>
            </a:r>
            <a:endParaRPr sz="94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426" name="Google Shape;426;p26" descr="preencoded.png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4886275" y="1095897"/>
            <a:ext cx="3829050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26"/>
          <p:cNvSpPr/>
          <p:nvPr/>
        </p:nvSpPr>
        <p:spPr>
          <a:xfrm>
            <a:off x="4886275" y="2488928"/>
            <a:ext cx="878700" cy="221400"/>
          </a:xfrm>
          <a:prstGeom prst="roundRect">
            <a:avLst>
              <a:gd name="adj" fmla="val 16667"/>
            </a:avLst>
          </a:prstGeom>
          <a:solidFill>
            <a:srgbClr val="F8F9FA">
              <a:alpha val="49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28" name="Google Shape;428;p26" descr="preencoded.png"/>
          <p:cNvPicPr preferRelativeResize="0"/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4957713" y="2549650"/>
            <a:ext cx="100013" cy="100013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26"/>
          <p:cNvSpPr/>
          <p:nvPr/>
        </p:nvSpPr>
        <p:spPr>
          <a:xfrm>
            <a:off x="5093444" y="2524647"/>
            <a:ext cx="6000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 panose="020B0502040504020204"/>
              <a:buNone/>
            </a:pPr>
            <a:r>
              <a:rPr lang="zh-TW" sz="730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定期團隊會議</a:t>
            </a:r>
            <a:endParaRPr sz="73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30" name="Google Shape;430;p26"/>
          <p:cNvSpPr/>
          <p:nvPr/>
        </p:nvSpPr>
        <p:spPr>
          <a:xfrm>
            <a:off x="6361459" y="2488928"/>
            <a:ext cx="878700" cy="221400"/>
          </a:xfrm>
          <a:prstGeom prst="roundRect">
            <a:avLst>
              <a:gd name="adj" fmla="val 16667"/>
            </a:avLst>
          </a:prstGeom>
          <a:solidFill>
            <a:srgbClr val="F8F9FA">
              <a:alpha val="49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31" name="Google Shape;431;p26" descr="preencoded.png"/>
          <p:cNvPicPr preferRelativeResize="0"/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6432897" y="2549650"/>
            <a:ext cx="100013" cy="100013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26"/>
          <p:cNvSpPr/>
          <p:nvPr/>
        </p:nvSpPr>
        <p:spPr>
          <a:xfrm>
            <a:off x="6568628" y="2524647"/>
            <a:ext cx="6000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 panose="020B0502040504020204"/>
              <a:buNone/>
            </a:pPr>
            <a:r>
              <a:rPr lang="zh-TW" sz="730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透明工作分配</a:t>
            </a:r>
            <a:endParaRPr sz="73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33" name="Google Shape;433;p26"/>
          <p:cNvSpPr/>
          <p:nvPr/>
        </p:nvSpPr>
        <p:spPr>
          <a:xfrm>
            <a:off x="7836644" y="2488928"/>
            <a:ext cx="878700" cy="221400"/>
          </a:xfrm>
          <a:prstGeom prst="roundRect">
            <a:avLst>
              <a:gd name="adj" fmla="val 16667"/>
            </a:avLst>
          </a:prstGeom>
          <a:solidFill>
            <a:srgbClr val="F8F9FA">
              <a:alpha val="49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34" name="Google Shape;434;p26" descr="preencoded.png"/>
          <p:cNvPicPr preferRelativeResize="0"/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7908081" y="2549650"/>
            <a:ext cx="100013" cy="100013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6"/>
          <p:cNvSpPr/>
          <p:nvPr/>
        </p:nvSpPr>
        <p:spPr>
          <a:xfrm>
            <a:off x="8027988" y="2524342"/>
            <a:ext cx="6000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 panose="020B0502040504020204"/>
              <a:buNone/>
            </a:pPr>
            <a:r>
              <a:rPr lang="zh-TW" sz="730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員工意見回饋</a:t>
            </a:r>
            <a:endParaRPr sz="73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36" name="Google Shape;436;p26"/>
          <p:cNvSpPr/>
          <p:nvPr/>
        </p:nvSpPr>
        <p:spPr>
          <a:xfrm>
            <a:off x="285700" y="3061851"/>
            <a:ext cx="2743200" cy="82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7" name="Google Shape;437;p26"/>
          <p:cNvSpPr/>
          <p:nvPr/>
        </p:nvSpPr>
        <p:spPr>
          <a:xfrm>
            <a:off x="392906" y="3155368"/>
            <a:ext cx="228600" cy="228600"/>
          </a:xfrm>
          <a:prstGeom prst="ellipse">
            <a:avLst/>
          </a:prstGeom>
          <a:solidFill>
            <a:srgbClr val="1F4788">
              <a:alpha val="9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38" name="Google Shape;438;p26" descr="preencoded.png"/>
          <p:cNvPicPr preferRelativeResize="0"/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459105" y="3205062"/>
            <a:ext cx="99695" cy="14033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26"/>
          <p:cNvSpPr/>
          <p:nvPr/>
        </p:nvSpPr>
        <p:spPr>
          <a:xfrm>
            <a:off x="678597" y="3186875"/>
            <a:ext cx="11487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788"/>
              </a:buClr>
              <a:buSzPts val="942"/>
              <a:buFont typeface="Noto Sans" panose="020B0502040504020204"/>
              <a:buNone/>
            </a:pPr>
            <a:r>
              <a:rPr lang="zh-TW" sz="940" b="1" i="0" u="none" strike="noStrike" cap="none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領導風格調整 </a:t>
            </a:r>
            <a:endParaRPr sz="94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40" name="Google Shape;440;p26"/>
          <p:cNvSpPr/>
          <p:nvPr/>
        </p:nvSpPr>
        <p:spPr>
          <a:xfrm>
            <a:off x="392856" y="3417928"/>
            <a:ext cx="2529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 panose="020B0502040504020204"/>
              <a:buNone/>
            </a:pPr>
            <a:r>
              <a:rPr lang="zh-TW" sz="835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採用更具包容性的參與式領導，在決策過程中納入團隊意見，建立開放溝通的工作環境。 </a:t>
            </a:r>
            <a:endParaRPr sz="8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41" name="Google Shape;441;p26"/>
          <p:cNvSpPr/>
          <p:nvPr/>
        </p:nvSpPr>
        <p:spPr>
          <a:xfrm>
            <a:off x="3200350" y="3061851"/>
            <a:ext cx="2743200" cy="82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42" name="Google Shape;442;p26"/>
          <p:cNvSpPr/>
          <p:nvPr/>
        </p:nvSpPr>
        <p:spPr>
          <a:xfrm>
            <a:off x="3307506" y="3169008"/>
            <a:ext cx="228600" cy="228600"/>
          </a:xfrm>
          <a:prstGeom prst="ellipse">
            <a:avLst/>
          </a:prstGeom>
          <a:solidFill>
            <a:srgbClr val="3D8BC1">
              <a:alpha val="9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43" name="Google Shape;443;p26" descr="preencoded.png"/>
          <p:cNvPicPr preferRelativeResize="0"/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3341439" y="3219014"/>
            <a:ext cx="160734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26"/>
          <p:cNvSpPr/>
          <p:nvPr/>
        </p:nvSpPr>
        <p:spPr>
          <a:xfrm>
            <a:off x="3593247" y="3186875"/>
            <a:ext cx="11487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788"/>
              </a:buClr>
              <a:buSzPts val="942"/>
              <a:buFont typeface="Noto Sans" panose="020B0502040504020204"/>
              <a:buNone/>
            </a:pPr>
            <a:r>
              <a:rPr lang="zh-TW" sz="940" b="1" i="0" u="none" strike="noStrike" cap="none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工作分配優化 </a:t>
            </a:r>
            <a:endParaRPr sz="94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45" name="Google Shape;445;p26"/>
          <p:cNvSpPr/>
          <p:nvPr/>
        </p:nvSpPr>
        <p:spPr>
          <a:xfrm>
            <a:off x="3307506" y="3454758"/>
            <a:ext cx="2529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 panose="020B0502040504020204"/>
              <a:buNone/>
            </a:pPr>
            <a:r>
              <a:rPr lang="zh-TW" sz="835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根據能力與工作量公平分配任務，設立透明的工作分配機制，確保團隊成員理解分配原則。 </a:t>
            </a:r>
            <a:endParaRPr sz="8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46" name="Google Shape;446;p26"/>
          <p:cNvSpPr/>
          <p:nvPr/>
        </p:nvSpPr>
        <p:spPr>
          <a:xfrm>
            <a:off x="6115000" y="3061851"/>
            <a:ext cx="2743200" cy="82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47" name="Google Shape;447;p26"/>
          <p:cNvSpPr/>
          <p:nvPr/>
        </p:nvSpPr>
        <p:spPr>
          <a:xfrm>
            <a:off x="6222156" y="3169008"/>
            <a:ext cx="228600" cy="228600"/>
          </a:xfrm>
          <a:prstGeom prst="ellipse">
            <a:avLst/>
          </a:prstGeom>
          <a:solidFill>
            <a:srgbClr val="6BAFD3">
              <a:alpha val="9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48" name="Google Shape;448;p26" descr="preencoded.png"/>
          <p:cNvPicPr preferRelativeResize="0"/>
          <p:nvPr/>
        </p:nvPicPr>
        <p:blipFill rotWithShape="1">
          <a:blip r:embed="rId12"/>
          <a:srcRect/>
          <a:stretch>
            <a:fillRect/>
          </a:stretch>
        </p:blipFill>
        <p:spPr>
          <a:xfrm>
            <a:off x="6256089" y="3219014"/>
            <a:ext cx="160734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26"/>
          <p:cNvSpPr/>
          <p:nvPr/>
        </p:nvSpPr>
        <p:spPr>
          <a:xfrm>
            <a:off x="6507897" y="3186875"/>
            <a:ext cx="11487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788"/>
              </a:buClr>
              <a:buSzPts val="942"/>
              <a:buFont typeface="Noto Sans" panose="020B0502040504020204"/>
              <a:buNone/>
            </a:pPr>
            <a:r>
              <a:rPr lang="zh-TW" sz="940" b="1" i="0" u="none" strike="noStrike" cap="none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溝通機制建立 </a:t>
            </a:r>
            <a:endParaRPr sz="94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50" name="Google Shape;450;p26"/>
          <p:cNvSpPr/>
          <p:nvPr/>
        </p:nvSpPr>
        <p:spPr>
          <a:xfrm>
            <a:off x="6222156" y="3454758"/>
            <a:ext cx="2529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 panose="020B0502040504020204"/>
              <a:buNone/>
            </a:pPr>
            <a:r>
              <a:rPr lang="zh-TW" sz="835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定期舉行團隊會議，建立雙向溝通管道，鼓勵成員表達意見，及時處理團隊內部問題。 </a:t>
            </a:r>
            <a:endParaRPr sz="8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51" name="Google Shape;451;p26"/>
          <p:cNvSpPr/>
          <p:nvPr/>
        </p:nvSpPr>
        <p:spPr>
          <a:xfrm>
            <a:off x="285700" y="3953052"/>
            <a:ext cx="8572500" cy="109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52" name="Google Shape;452;p26" descr="preencoded.png"/>
          <p:cNvPicPr preferRelativeResize="0"/>
          <p:nvPr/>
        </p:nvPicPr>
        <p:blipFill rotWithShape="1">
          <a:blip r:embed="rId13"/>
          <a:srcRect/>
          <a:stretch>
            <a:fillRect/>
          </a:stretch>
        </p:blipFill>
        <p:spPr>
          <a:xfrm>
            <a:off x="428625" y="4189760"/>
            <a:ext cx="142875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26"/>
          <p:cNvSpPr/>
          <p:nvPr/>
        </p:nvSpPr>
        <p:spPr>
          <a:xfrm>
            <a:off x="642888" y="4167682"/>
            <a:ext cx="5715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788"/>
              </a:buClr>
              <a:buSzPts val="1046"/>
              <a:buFont typeface="Noto Sans" panose="020B0502040504020204"/>
              <a:buNone/>
            </a:pPr>
            <a:r>
              <a:rPr lang="zh-TW" sz="1045" b="1" i="0" u="none" strike="noStrike" cap="none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未來展望</a:t>
            </a:r>
            <a:endParaRPr sz="104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54" name="Google Shape;454;p26"/>
          <p:cNvSpPr/>
          <p:nvPr/>
        </p:nvSpPr>
        <p:spPr>
          <a:xfrm>
            <a:off x="428575" y="4460575"/>
            <a:ext cx="46863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 panose="020B0502040504020204"/>
              <a:buNone/>
            </a:pPr>
            <a:r>
              <a:rPr lang="zh-TW" sz="835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透過改善領導方式、優化工作分配與強化團隊溝通，不僅能有效解決當前危機，</a:t>
            </a:r>
            <a:endParaRPr sz="8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55" name="Google Shape;455;p26"/>
          <p:cNvSpPr/>
          <p:nvPr/>
        </p:nvSpPr>
        <p:spPr>
          <a:xfrm>
            <a:off x="459105" y="4561812"/>
            <a:ext cx="19431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4C3C"/>
              </a:buClr>
              <a:buSzPts val="837"/>
              <a:buFont typeface="Noto Sans" panose="020B0502040504020204"/>
              <a:buNone/>
            </a:pPr>
            <a:r>
              <a:rPr lang="zh-TW" sz="835" b="1">
                <a:solidFill>
                  <a:srgbClr val="FF0000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更能建立一個</a:t>
            </a:r>
            <a:r>
              <a:rPr lang="zh-TW" sz="835" b="1">
                <a:solidFill>
                  <a:srgbClr val="E74C3C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效、和諧且高</a:t>
            </a:r>
            <a:r>
              <a:rPr lang="zh-TW" sz="835" b="1" i="0" u="none" strike="noStrike" cap="none">
                <a:solidFill>
                  <a:srgbClr val="E74C3C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具韌性</a:t>
            </a:r>
            <a:endParaRPr sz="835" b="1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56" name="Google Shape;456;p26"/>
          <p:cNvSpPr/>
          <p:nvPr/>
        </p:nvSpPr>
        <p:spPr>
          <a:xfrm>
            <a:off x="2128304" y="4635228"/>
            <a:ext cx="19431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 panose="020B0502040504020204"/>
              <a:buNone/>
            </a:pPr>
            <a:r>
              <a:rPr lang="zh-TW" sz="835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的會計團隊，為未來的挑戰做好準備。 </a:t>
            </a:r>
            <a:endParaRPr sz="8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57" name="Google Shape;457;p26"/>
          <p:cNvSpPr/>
          <p:nvPr/>
        </p:nvSpPr>
        <p:spPr>
          <a:xfrm>
            <a:off x="6229300" y="4073737"/>
            <a:ext cx="24861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788"/>
              </a:buClr>
              <a:buSzPts val="837"/>
              <a:buFont typeface="Noto Sans" panose="020B0502040504020204"/>
              <a:buNone/>
            </a:pPr>
            <a:r>
              <a:rPr lang="zh-TW" sz="835" b="1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 </a:t>
            </a:r>
            <a:r>
              <a:rPr lang="zh-TW" sz="835" b="1" i="0" u="none" strike="noStrike" cap="none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實施時程建議</a:t>
            </a:r>
            <a:endParaRPr sz="8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58" name="Google Shape;458;p26"/>
          <p:cNvSpPr/>
          <p:nvPr/>
        </p:nvSpPr>
        <p:spPr>
          <a:xfrm>
            <a:off x="6229300" y="4345897"/>
            <a:ext cx="71400" cy="71400"/>
          </a:xfrm>
          <a:prstGeom prst="ellipse">
            <a:avLst/>
          </a:prstGeom>
          <a:solidFill>
            <a:srgbClr val="1F47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59" name="Google Shape;459;p26"/>
          <p:cNvSpPr/>
          <p:nvPr/>
        </p:nvSpPr>
        <p:spPr>
          <a:xfrm>
            <a:off x="6357902" y="4313050"/>
            <a:ext cx="878700" cy="1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 panose="020B0502040504020204"/>
              <a:buNone/>
            </a:pPr>
            <a:r>
              <a:rPr lang="zh-TW" sz="730" b="1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短期 (1個月內)：</a:t>
            </a:r>
            <a:endParaRPr sz="73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60" name="Google Shape;460;p26"/>
          <p:cNvSpPr/>
          <p:nvPr/>
        </p:nvSpPr>
        <p:spPr>
          <a:xfrm>
            <a:off x="7155959" y="4313052"/>
            <a:ext cx="626100" cy="1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 panose="020B0502040504020204"/>
              <a:buNone/>
            </a:pPr>
            <a:r>
              <a:rPr lang="zh-TW" sz="730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團隊溝通改善 </a:t>
            </a:r>
            <a:endParaRPr sz="73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61" name="Google Shape;461;p26"/>
          <p:cNvSpPr/>
          <p:nvPr/>
        </p:nvSpPr>
        <p:spPr>
          <a:xfrm>
            <a:off x="6229300" y="4533057"/>
            <a:ext cx="71400" cy="71400"/>
          </a:xfrm>
          <a:prstGeom prst="ellipse">
            <a:avLst/>
          </a:prstGeom>
          <a:solidFill>
            <a:srgbClr val="3D8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62" name="Google Shape;462;p26"/>
          <p:cNvSpPr/>
          <p:nvPr/>
        </p:nvSpPr>
        <p:spPr>
          <a:xfrm>
            <a:off x="6357902" y="4500225"/>
            <a:ext cx="878700" cy="1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 panose="020B0502040504020204"/>
              <a:buNone/>
            </a:pPr>
            <a:r>
              <a:rPr lang="zh-TW" sz="730" b="1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中期 (3個月內)：</a:t>
            </a:r>
            <a:endParaRPr sz="73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63" name="Google Shape;463;p26"/>
          <p:cNvSpPr/>
          <p:nvPr/>
        </p:nvSpPr>
        <p:spPr>
          <a:xfrm>
            <a:off x="7155959" y="4500213"/>
            <a:ext cx="826200" cy="1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 panose="020B0502040504020204"/>
              <a:buNone/>
            </a:pPr>
            <a:r>
              <a:rPr lang="zh-TW" sz="730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工作分配機制優化 </a:t>
            </a:r>
            <a:endParaRPr sz="73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64" name="Google Shape;464;p26"/>
          <p:cNvSpPr/>
          <p:nvPr/>
        </p:nvSpPr>
        <p:spPr>
          <a:xfrm>
            <a:off x="6229300" y="4720218"/>
            <a:ext cx="71400" cy="71400"/>
          </a:xfrm>
          <a:prstGeom prst="ellipse">
            <a:avLst/>
          </a:prstGeom>
          <a:solidFill>
            <a:srgbClr val="6BAF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65" name="Google Shape;465;p26"/>
          <p:cNvSpPr/>
          <p:nvPr/>
        </p:nvSpPr>
        <p:spPr>
          <a:xfrm>
            <a:off x="6357903" y="4687375"/>
            <a:ext cx="878700" cy="1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 panose="020B0502040504020204"/>
              <a:buNone/>
            </a:pPr>
            <a:r>
              <a:rPr lang="zh-TW" sz="730" b="1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長期 (6個月內)：</a:t>
            </a:r>
            <a:endParaRPr sz="73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66" name="Google Shape;466;p26"/>
          <p:cNvSpPr/>
          <p:nvPr/>
        </p:nvSpPr>
        <p:spPr>
          <a:xfrm>
            <a:off x="7155959" y="4687374"/>
            <a:ext cx="626100" cy="1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 panose="020B0502040504020204"/>
              <a:buNone/>
            </a:pPr>
            <a:r>
              <a:rPr lang="zh-TW" sz="730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領導風格轉型 </a:t>
            </a:r>
            <a:endParaRPr sz="73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27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87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27" descr="a cartoon of a man 's hands clapping together (來源：Tenor)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378374" y="2869723"/>
            <a:ext cx="2447925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27" descr="a sign that says thank you for watching on it (來源：Tenor)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200275" y="831249"/>
            <a:ext cx="4743450" cy="26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8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55787" y="-1110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8"/>
          <p:cNvSpPr/>
          <p:nvPr/>
        </p:nvSpPr>
        <p:spPr>
          <a:xfrm>
            <a:off x="0" y="0"/>
            <a:ext cx="9144000" cy="57150"/>
          </a:xfrm>
          <a:prstGeom prst="rect">
            <a:avLst/>
          </a:prstGeom>
          <a:solidFill>
            <a:srgbClr val="3D8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" name="Google Shape;73;p18"/>
          <p:cNvSpPr/>
          <p:nvPr/>
        </p:nvSpPr>
        <p:spPr>
          <a:xfrm>
            <a:off x="285750" y="259720"/>
            <a:ext cx="8572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8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377A"/>
              </a:buClr>
              <a:buSzPts val="4050"/>
              <a:buFont typeface="Noto Sans TC" panose="020B0200000000000000" charset="-122"/>
              <a:buNone/>
            </a:pPr>
            <a:r>
              <a:rPr lang="zh-TW" altLang="en-US" sz="1800" b="1" i="0" u="none" strike="noStrike" cap="none" dirty="0">
                <a:solidFill>
                  <a:srgbClr val="12377A"/>
                </a:solidFill>
                <a:latin typeface="Noto Sans TC" panose="020B0200000000000000" charset="-122"/>
                <a:ea typeface="Noto Sans TC" panose="020B0200000000000000" charset="-122"/>
                <a:cs typeface="Noto Sans TC" panose="020B0200000000000000" charset="-122"/>
                <a:sym typeface="Noto Sans TC" panose="020B0200000000000000" charset="-122"/>
              </a:rPr>
              <a:t>事件</a:t>
            </a:r>
            <a:r>
              <a:rPr lang="zh-TW" sz="1800" b="1" i="0" u="none" strike="noStrike" cap="none" dirty="0">
                <a:solidFill>
                  <a:srgbClr val="12377A"/>
                </a:solidFill>
                <a:latin typeface="Noto Sans TC" panose="020B0200000000000000" charset="-122"/>
                <a:ea typeface="Noto Sans TC" panose="020B0200000000000000" charset="-122"/>
                <a:cs typeface="Noto Sans TC" panose="020B0200000000000000" charset="-122"/>
                <a:sym typeface="Noto Sans TC" panose="020B0200000000000000" charset="-122"/>
              </a:rPr>
              <a:t>及討論問題</a:t>
            </a:r>
            <a:endParaRPr sz="1800" b="0" i="0" u="none" strike="noStrike" cap="none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4" name="Google Shape;74;p18"/>
          <p:cNvSpPr/>
          <p:nvPr/>
        </p:nvSpPr>
        <p:spPr>
          <a:xfrm>
            <a:off x="280450" y="910750"/>
            <a:ext cx="2196600" cy="1151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5" name="Google Shape;75;p18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81163" y="1050131"/>
            <a:ext cx="178594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8"/>
          <p:cNvSpPr/>
          <p:nvPr/>
        </p:nvSpPr>
        <p:spPr>
          <a:xfrm>
            <a:off x="631203" y="1014425"/>
            <a:ext cx="13923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788"/>
              </a:buClr>
              <a:buSzPts val="1046"/>
              <a:buFont typeface="Noto Sans" panose="020B0502040504020204"/>
              <a:buNone/>
            </a:pPr>
            <a:r>
              <a:rPr lang="zh-TW" sz="1045" b="1" i="0" u="none" strike="noStrike" cap="none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團隊結構 </a:t>
            </a:r>
            <a:endParaRPr sz="104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77" name="Google Shape;77;p18" descr="preencoded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92906" y="1321594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8"/>
          <p:cNvSpPr/>
          <p:nvPr/>
        </p:nvSpPr>
        <p:spPr>
          <a:xfrm>
            <a:off x="607225" y="1304756"/>
            <a:ext cx="636900" cy="1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 panose="020B0502040504020204"/>
              <a:buNone/>
            </a:pPr>
            <a:r>
              <a:rPr lang="zh-TW" sz="835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1位部門主管</a:t>
            </a:r>
            <a:endParaRPr sz="8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79" name="Google Shape;79;p18" descr="preencoded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92906" y="1538753"/>
            <a:ext cx="142875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8"/>
          <p:cNvSpPr/>
          <p:nvPr/>
        </p:nvSpPr>
        <p:spPr>
          <a:xfrm>
            <a:off x="607219" y="1517321"/>
            <a:ext cx="636882" cy="160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 panose="020B0502040504020204"/>
              <a:buNone/>
            </a:pPr>
            <a:r>
              <a:rPr lang="zh-TW" sz="835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7位會計主任</a:t>
            </a:r>
            <a:endParaRPr sz="8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1" name="Google Shape;81;p18"/>
          <p:cNvSpPr/>
          <p:nvPr/>
        </p:nvSpPr>
        <p:spPr>
          <a:xfrm>
            <a:off x="2589609" y="907256"/>
            <a:ext cx="2196703" cy="11515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82" name="Google Shape;82;p18" descr="preencoded.png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696766" y="1050131"/>
            <a:ext cx="142875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/>
          <p:nvPr/>
        </p:nvSpPr>
        <p:spPr>
          <a:xfrm>
            <a:off x="2911076" y="1014425"/>
            <a:ext cx="13359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788"/>
              </a:buClr>
              <a:buSzPts val="1046"/>
              <a:buFont typeface="Noto Sans" panose="020B0502040504020204"/>
              <a:buNone/>
            </a:pPr>
            <a:r>
              <a:rPr lang="zh-TW" sz="1045" b="1" i="0" u="none" strike="noStrike" cap="none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現實挑戰 </a:t>
            </a:r>
            <a:endParaRPr sz="104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4" name="Google Shape;84;p18" descr="preencoded.png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2696766" y="1321594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8"/>
          <p:cNvSpPr/>
          <p:nvPr/>
        </p:nvSpPr>
        <p:spPr>
          <a:xfrm>
            <a:off x="2882503" y="1301948"/>
            <a:ext cx="571500" cy="15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 panose="020B0502040504020204"/>
              <a:buNone/>
            </a:pPr>
            <a:r>
              <a:rPr lang="zh-TW" sz="835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年終工作量</a:t>
            </a:r>
            <a:endParaRPr sz="8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6" name="Google Shape;86;p18"/>
          <p:cNvSpPr/>
          <p:nvPr/>
        </p:nvSpPr>
        <p:spPr>
          <a:xfrm>
            <a:off x="3454003" y="1301948"/>
            <a:ext cx="228600" cy="15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4C3C"/>
              </a:buClr>
              <a:buSzPts val="837"/>
              <a:buFont typeface="Noto Sans" panose="020B0502040504020204"/>
              <a:buNone/>
            </a:pPr>
            <a:r>
              <a:rPr lang="zh-TW" sz="835" b="1" i="0" u="none" strike="noStrike" cap="none">
                <a:solidFill>
                  <a:srgbClr val="E74C3C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暴增</a:t>
            </a:r>
            <a:endParaRPr sz="8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7" name="Google Shape;87;p18" descr="preencoded.png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2696766" y="1538753"/>
            <a:ext cx="142875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/>
          <p:nvPr/>
        </p:nvSpPr>
        <p:spPr>
          <a:xfrm>
            <a:off x="2911078" y="1519107"/>
            <a:ext cx="636882" cy="15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 panose="020B0502040504020204"/>
              <a:buNone/>
            </a:pPr>
            <a:r>
              <a:rPr lang="zh-TW" sz="835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1位會計主任</a:t>
            </a:r>
            <a:endParaRPr sz="8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9" name="Google Shape;89;p18"/>
          <p:cNvSpPr/>
          <p:nvPr/>
        </p:nvSpPr>
        <p:spPr>
          <a:xfrm>
            <a:off x="3547960" y="1519107"/>
            <a:ext cx="457200" cy="15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4C3C"/>
              </a:buClr>
              <a:buSzPts val="837"/>
              <a:buFont typeface="Noto Sans" panose="020B0502040504020204"/>
              <a:buNone/>
            </a:pPr>
            <a:r>
              <a:rPr lang="zh-TW" sz="835" b="1" i="0" u="none" strike="noStrike" cap="none">
                <a:solidFill>
                  <a:srgbClr val="E74C3C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病假兩週</a:t>
            </a:r>
            <a:endParaRPr sz="8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90" name="Google Shape;90;p18" descr="preencoded.png"/>
          <p:cNvPicPr preferRelativeResize="0"/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2696766" y="1755911"/>
            <a:ext cx="128588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/>
          <p:nvPr/>
        </p:nvSpPr>
        <p:spPr>
          <a:xfrm>
            <a:off x="2896791" y="1736266"/>
            <a:ext cx="228600" cy="15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 panose="020B0502040504020204"/>
              <a:buNone/>
            </a:pPr>
            <a:r>
              <a:rPr lang="zh-TW" sz="835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公司</a:t>
            </a:r>
            <a:endParaRPr sz="8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2" name="Google Shape;92;p18"/>
          <p:cNvSpPr/>
          <p:nvPr/>
        </p:nvSpPr>
        <p:spPr>
          <a:xfrm>
            <a:off x="3125391" y="1736266"/>
            <a:ext cx="800100" cy="15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4C3C"/>
              </a:buClr>
              <a:buSzPts val="837"/>
              <a:buFont typeface="Noto Sans" panose="020B0502040504020204"/>
              <a:buNone/>
            </a:pPr>
            <a:r>
              <a:rPr lang="zh-TW" sz="835" b="1" i="0" u="none" strike="noStrike" cap="none">
                <a:solidFill>
                  <a:srgbClr val="E74C3C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無預算增聘人手</a:t>
            </a:r>
            <a:endParaRPr sz="8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3" name="Google Shape;93;p18"/>
          <p:cNvSpPr/>
          <p:nvPr/>
        </p:nvSpPr>
        <p:spPr>
          <a:xfrm>
            <a:off x="285750" y="2165952"/>
            <a:ext cx="2196703" cy="10943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94" name="Google Shape;94;p18" descr="preencoded.png"/>
          <p:cNvPicPr preferRelativeResize="0"/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392906" y="2308827"/>
            <a:ext cx="142875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/>
          <p:nvPr/>
        </p:nvSpPr>
        <p:spPr>
          <a:xfrm>
            <a:off x="607224" y="2273100"/>
            <a:ext cx="14958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788"/>
              </a:buClr>
              <a:buSzPts val="1046"/>
              <a:buFont typeface="Noto Sans" panose="020B0502040504020204"/>
              <a:buNone/>
            </a:pPr>
            <a:r>
              <a:rPr lang="zh-TW" sz="1045" b="1" i="0" u="none" strike="noStrike" cap="none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主管應對方式 </a:t>
            </a:r>
            <a:endParaRPr sz="104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96" name="Google Shape;96;p18" descr="preencoded.png"/>
          <p:cNvPicPr preferRelativeResize="0"/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392906" y="2580289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/>
          <p:nvPr/>
        </p:nvSpPr>
        <p:spPr>
          <a:xfrm>
            <a:off x="578644" y="2560644"/>
            <a:ext cx="571500" cy="15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 panose="020B0502040504020204"/>
              <a:buNone/>
            </a:pPr>
            <a:r>
              <a:rPr lang="zh-TW" sz="835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將額外工作</a:t>
            </a:r>
            <a:endParaRPr sz="8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8" name="Google Shape;98;p18"/>
          <p:cNvSpPr/>
          <p:nvPr/>
        </p:nvSpPr>
        <p:spPr>
          <a:xfrm>
            <a:off x="1150144" y="2560644"/>
            <a:ext cx="457200" cy="15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4C3C"/>
              </a:buClr>
              <a:buSzPts val="837"/>
              <a:buFont typeface="Noto Sans" panose="020B0502040504020204"/>
              <a:buNone/>
            </a:pPr>
            <a:r>
              <a:rPr lang="zh-TW" sz="835" b="1" i="0" u="none" strike="noStrike" cap="none">
                <a:solidFill>
                  <a:srgbClr val="E74C3C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集中分配</a:t>
            </a:r>
            <a:endParaRPr sz="8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9" name="Google Shape;99;p18"/>
          <p:cNvSpPr/>
          <p:nvPr/>
        </p:nvSpPr>
        <p:spPr>
          <a:xfrm>
            <a:off x="1607344" y="2560644"/>
            <a:ext cx="751182" cy="15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 panose="020B0502040504020204"/>
              <a:buNone/>
            </a:pPr>
            <a:r>
              <a:rPr lang="zh-TW" sz="835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給2位「沉默」</a:t>
            </a:r>
            <a:endParaRPr sz="8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578644" y="2720653"/>
            <a:ext cx="571500" cy="15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 panose="020B0502040504020204"/>
              <a:buNone/>
            </a:pPr>
            <a:r>
              <a:rPr lang="zh-TW" sz="835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的會計主任</a:t>
            </a:r>
            <a:endParaRPr sz="8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" name="Google Shape;101;p18" descr="preencoded.png"/>
          <p:cNvPicPr preferRelativeResize="0"/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392906" y="2957457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/>
          <p:nvPr/>
        </p:nvSpPr>
        <p:spPr>
          <a:xfrm>
            <a:off x="578644" y="2936025"/>
            <a:ext cx="1159464" cy="160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 panose="020B0502040504020204"/>
              <a:buNone/>
            </a:pPr>
            <a:r>
              <a:rPr lang="zh-TW" sz="835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其餘4位仍維持8點下班</a:t>
            </a:r>
            <a:endParaRPr sz="8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3" name="Google Shape;103;p18"/>
          <p:cNvSpPr/>
          <p:nvPr/>
        </p:nvSpPr>
        <p:spPr>
          <a:xfrm>
            <a:off x="2589609" y="2165952"/>
            <a:ext cx="2196703" cy="10943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04" name="Google Shape;104;p18" descr="preencoded.png"/>
          <p:cNvPicPr preferRelativeResize="0"/>
          <p:nvPr/>
        </p:nvPicPr>
        <p:blipFill rotWithShape="1">
          <a:blip r:embed="rId12"/>
          <a:srcRect/>
          <a:stretch>
            <a:fillRect/>
          </a:stretch>
        </p:blipFill>
        <p:spPr>
          <a:xfrm>
            <a:off x="2696766" y="2308827"/>
            <a:ext cx="142875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/>
          <p:nvPr/>
        </p:nvSpPr>
        <p:spPr>
          <a:xfrm>
            <a:off x="2911074" y="2273100"/>
            <a:ext cx="12087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788"/>
              </a:buClr>
              <a:buSzPts val="1046"/>
              <a:buFont typeface="Noto Sans" panose="020B0502040504020204"/>
              <a:buNone/>
            </a:pPr>
            <a:r>
              <a:rPr lang="zh-TW" sz="1045" b="1" i="0" u="none" strike="noStrike" cap="none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後果 </a:t>
            </a:r>
            <a:endParaRPr sz="104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6" name="Google Shape;106;p18" descr="preencoded.png"/>
          <p:cNvPicPr preferRelativeResize="0"/>
          <p:nvPr/>
        </p:nvPicPr>
        <p:blipFill rotWithShape="1">
          <a:blip r:embed="rId13"/>
          <a:srcRect/>
          <a:stretch>
            <a:fillRect/>
          </a:stretch>
        </p:blipFill>
        <p:spPr>
          <a:xfrm>
            <a:off x="2696766" y="2580289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/>
          <p:nvPr/>
        </p:nvSpPr>
        <p:spPr>
          <a:xfrm>
            <a:off x="2882503" y="2560644"/>
            <a:ext cx="636882" cy="15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 panose="020B0502040504020204"/>
              <a:buNone/>
            </a:pPr>
            <a:r>
              <a:rPr lang="zh-TW" sz="835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2位過勞員工</a:t>
            </a:r>
            <a:endParaRPr sz="8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8" name="Google Shape;108;p18"/>
          <p:cNvSpPr/>
          <p:nvPr/>
        </p:nvSpPr>
        <p:spPr>
          <a:xfrm>
            <a:off x="3519385" y="2560644"/>
            <a:ext cx="1028700" cy="15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4C3C"/>
              </a:buClr>
              <a:buSzPts val="837"/>
              <a:buFont typeface="Noto Sans" panose="020B0502040504020204"/>
              <a:buNone/>
            </a:pPr>
            <a:r>
              <a:rPr lang="zh-TW" sz="835" b="1" i="0" u="none" strike="noStrike" cap="none">
                <a:solidFill>
                  <a:srgbClr val="E74C3C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士氣低落，萌生離意</a:t>
            </a:r>
            <a:endParaRPr sz="8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9" name="Google Shape;109;p18" descr="preencoded.png"/>
          <p:cNvPicPr preferRelativeResize="0"/>
          <p:nvPr/>
        </p:nvPicPr>
        <p:blipFill rotWithShape="1">
          <a:blip r:embed="rId14"/>
          <a:srcRect/>
          <a:stretch>
            <a:fillRect/>
          </a:stretch>
        </p:blipFill>
        <p:spPr>
          <a:xfrm>
            <a:off x="2696766" y="2797448"/>
            <a:ext cx="128588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/>
          <p:nvPr/>
        </p:nvSpPr>
        <p:spPr>
          <a:xfrm>
            <a:off x="2896791" y="2777803"/>
            <a:ext cx="685800" cy="15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 panose="020B0502040504020204"/>
              <a:buNone/>
            </a:pPr>
            <a:r>
              <a:rPr lang="zh-TW" sz="835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團隊內部出現</a:t>
            </a:r>
            <a:endParaRPr sz="8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3582591" y="2777803"/>
            <a:ext cx="1028700" cy="15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4C3C"/>
              </a:buClr>
              <a:buSzPts val="837"/>
              <a:buFont typeface="Noto Sans" panose="020B0502040504020204"/>
              <a:buNone/>
            </a:pPr>
            <a:r>
              <a:rPr lang="zh-TW" sz="835" b="1" i="0" u="none" strike="noStrike" cap="none">
                <a:solidFill>
                  <a:srgbClr val="E74C3C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不公平感與溝通斷層</a:t>
            </a:r>
            <a:endParaRPr sz="8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2" name="Google Shape;112;p18"/>
          <p:cNvSpPr/>
          <p:nvPr/>
        </p:nvSpPr>
        <p:spPr>
          <a:xfrm>
            <a:off x="5429250" y="907256"/>
            <a:ext cx="3429000" cy="25003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13" name="Google Shape;113;p18" descr="preencoded.png"/>
          <p:cNvPicPr preferRelativeResize="0"/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5536406" y="1353741"/>
            <a:ext cx="3214688" cy="160734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/>
          <p:nvPr/>
        </p:nvSpPr>
        <p:spPr>
          <a:xfrm>
            <a:off x="8801016" y="4850606"/>
            <a:ext cx="57234" cy="150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32"/>
              <a:buFont typeface="Noto Sans" panose="020B0502040504020204"/>
              <a:buNone/>
            </a:pPr>
            <a:r>
              <a:rPr lang="zh-TW" sz="730" b="0" i="0" u="none" strike="noStrike" cap="none">
                <a:solidFill>
                  <a:srgbClr val="666666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2</a:t>
            </a:r>
            <a:endParaRPr sz="73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285750" y="3364150"/>
            <a:ext cx="70410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zh-TW" b="1" i="0" u="none" strike="noStrike" cap="none" dirty="0">
                <a:solidFill>
                  <a:srgbClr val="12377A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討論問題</a:t>
            </a:r>
            <a:endParaRPr b="1" i="0" u="none" strike="noStrike" cap="none" dirty="0">
              <a:solidFill>
                <a:srgbClr val="12377A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endParaRPr sz="1200" b="1" i="0" u="none" strike="noStrike" cap="none" dirty="0">
              <a:solidFill>
                <a:srgbClr val="12377A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zh-TW" sz="1200" b="0" i="0" u="none" strike="noStrike" cap="none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1.  以上部門主管的領導風格有何利弊 ?</a:t>
            </a:r>
            <a:endParaRPr sz="1200" b="0" i="0" u="none" strike="noStrike" cap="none"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zh-TW" sz="1200" b="0" i="0" u="none" strike="noStrike" cap="none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2.</a:t>
            </a:r>
            <a:r>
              <a:rPr lang="en-US" altLang="zh-TW" sz="1200" b="0" i="0" u="none" strike="noStrike" cap="none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</a:t>
            </a:r>
            <a:r>
              <a:rPr lang="zh-TW" altLang="en-US" sz="1200" b="0" i="0" u="none" strike="noStrike" cap="none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面對</a:t>
            </a:r>
            <a:r>
              <a:rPr lang="zh-TW" sz="1200" dirty="0"/>
              <a:t>２</a:t>
            </a:r>
            <a:r>
              <a:rPr lang="zh-TW" sz="1200" b="0" i="0" u="none" strike="noStrike" cap="none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位會計主任的士氣低落</a:t>
            </a:r>
            <a:r>
              <a:rPr lang="zh-TW" sz="1040" dirty="0">
                <a:solidFill>
                  <a:schemeClr val="dk1"/>
                </a:solidFill>
              </a:rPr>
              <a:t>，</a:t>
            </a:r>
            <a:r>
              <a:rPr lang="zh-TW" sz="1200" b="0" i="0" u="none" strike="noStrike" cap="none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可運用什麼方法激勵他們 ?</a:t>
            </a:r>
            <a:endParaRPr sz="1200" b="0" i="0" u="none" strike="noStrike" cap="none"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zh-TW" sz="1200" b="0" i="0" u="none" strike="noStrike" cap="none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3.  部門主管處理方法</a:t>
            </a:r>
            <a:r>
              <a:rPr lang="zh-TW" sz="1040" dirty="0">
                <a:solidFill>
                  <a:schemeClr val="dk1"/>
                </a:solidFill>
              </a:rPr>
              <a:t>，</a:t>
            </a:r>
            <a:r>
              <a:rPr lang="zh-TW" sz="1200" b="0" i="0" u="none" strike="noStrike" cap="none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對其他</a:t>
            </a:r>
            <a:r>
              <a:rPr lang="zh-TW" sz="1200" dirty="0"/>
              <a:t>４</a:t>
            </a:r>
            <a:r>
              <a:rPr lang="zh-TW" sz="1200" b="0" i="0" u="none" strike="noStrike" cap="none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位員工有何影響 ?</a:t>
            </a:r>
            <a:endParaRPr sz="1200" b="0" i="0" u="none" strike="noStrike" cap="none"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zh-TW" sz="1200" b="0" i="0" u="none" strike="noStrike" cap="none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4.  如果你是部門主管</a:t>
            </a:r>
            <a:r>
              <a:rPr lang="zh-TW" sz="1040" dirty="0">
                <a:solidFill>
                  <a:schemeClr val="dk1"/>
                </a:solidFill>
              </a:rPr>
              <a:t>，</a:t>
            </a:r>
            <a:r>
              <a:rPr lang="zh-TW" sz="1200" b="0" i="0" u="none" strike="noStrike" cap="none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你會如果處理上述工作量大增情況 ?</a:t>
            </a:r>
            <a:endParaRPr sz="1200" b="0" i="0" u="none" strike="noStrike" cap="none"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6" name="Google Shape;116;p18"/>
          <p:cNvSpPr/>
          <p:nvPr/>
        </p:nvSpPr>
        <p:spPr>
          <a:xfrm>
            <a:off x="342900" y="662745"/>
            <a:ext cx="82437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8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377A"/>
              </a:buClr>
              <a:buSzPts val="4050"/>
              <a:buFont typeface="Noto Sans TC" panose="020B0200000000000000" charset="-122"/>
              <a:buNone/>
            </a:pPr>
            <a:r>
              <a:rPr lang="zh-TW" altLang="en-US" b="1" i="0" u="none" strike="noStrike" cap="none" dirty="0">
                <a:solidFill>
                  <a:srgbClr val="12377A"/>
                </a:solidFill>
              </a:rPr>
              <a:t>事件</a:t>
            </a:r>
            <a:endParaRPr i="0" u="none" strike="noStrike" cap="none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9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/>
          <p:nvPr/>
        </p:nvSpPr>
        <p:spPr>
          <a:xfrm>
            <a:off x="0" y="0"/>
            <a:ext cx="9144000" cy="57150"/>
          </a:xfrm>
          <a:prstGeom prst="rect">
            <a:avLst/>
          </a:prstGeom>
          <a:solidFill>
            <a:srgbClr val="3D8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4" name="Google Shape;124;p19"/>
          <p:cNvSpPr/>
          <p:nvPr/>
        </p:nvSpPr>
        <p:spPr>
          <a:xfrm>
            <a:off x="6457950" y="771525"/>
            <a:ext cx="857250" cy="857250"/>
          </a:xfrm>
          <a:prstGeom prst="ellipse">
            <a:avLst/>
          </a:prstGeom>
          <a:solidFill>
            <a:srgbClr val="6BAFD3">
              <a:alpha val="509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5" name="Google Shape;125;p19"/>
          <p:cNvSpPr/>
          <p:nvPr/>
        </p:nvSpPr>
        <p:spPr>
          <a:xfrm>
            <a:off x="7200900" y="3086100"/>
            <a:ext cx="571500" cy="571500"/>
          </a:xfrm>
          <a:prstGeom prst="ellipse">
            <a:avLst/>
          </a:prstGeom>
          <a:solidFill>
            <a:srgbClr val="A8D5E5">
              <a:alpha val="705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6" name="Google Shape;126;p19"/>
          <p:cNvSpPr/>
          <p:nvPr/>
        </p:nvSpPr>
        <p:spPr>
          <a:xfrm>
            <a:off x="5514975" y="1800225"/>
            <a:ext cx="428625" cy="428625"/>
          </a:xfrm>
          <a:prstGeom prst="ellipse">
            <a:avLst/>
          </a:prstGeom>
          <a:solidFill>
            <a:srgbClr val="3D8BC1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7" name="Google Shape;127;p19"/>
          <p:cNvSpPr/>
          <p:nvPr/>
        </p:nvSpPr>
        <p:spPr>
          <a:xfrm>
            <a:off x="5558396" y="3286125"/>
            <a:ext cx="3014104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377A"/>
              </a:buClr>
              <a:buSzPts val="10125"/>
              <a:buFont typeface="Noto Sans" panose="020B0502040504020204"/>
              <a:buNone/>
            </a:pPr>
            <a:endParaRPr sz="1012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8" name="Google Shape;128;p19"/>
          <p:cNvSpPr/>
          <p:nvPr/>
        </p:nvSpPr>
        <p:spPr>
          <a:xfrm>
            <a:off x="571500" y="914400"/>
            <a:ext cx="8001000" cy="565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377A"/>
              </a:buClr>
              <a:buSzPts val="4050"/>
              <a:buFont typeface="Noto Sans TC" panose="020B0200000000000000" charset="-122"/>
              <a:buNone/>
            </a:pPr>
            <a:r>
              <a:rPr lang="zh-TW" sz="4050" b="1" i="0" u="none" strike="noStrike" cap="none">
                <a:solidFill>
                  <a:srgbClr val="12377A"/>
                </a:solidFill>
                <a:latin typeface="Noto Sans TC" panose="020B0200000000000000" charset="-122"/>
                <a:ea typeface="Noto Sans TC" panose="020B0200000000000000" charset="-122"/>
                <a:cs typeface="Noto Sans TC" panose="020B0200000000000000" charset="-122"/>
                <a:sym typeface="Noto Sans TC" panose="020B0200000000000000" charset="-122"/>
              </a:rPr>
              <a:t>會計部門管理案例分析</a:t>
            </a:r>
            <a:endParaRPr sz="405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9" name="Google Shape;129;p19"/>
          <p:cNvSpPr/>
          <p:nvPr/>
        </p:nvSpPr>
        <p:spPr>
          <a:xfrm>
            <a:off x="630216" y="1722948"/>
            <a:ext cx="80010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8BC1"/>
              </a:buClr>
              <a:buSzPts val="2025"/>
              <a:buFont typeface="Noto Sans TC" panose="020B0200000000000000" charset="-122"/>
              <a:buNone/>
            </a:pPr>
            <a:r>
              <a:rPr lang="zh-TW" sz="2025" b="0" i="0" u="none" strike="noStrike" cap="none">
                <a:solidFill>
                  <a:srgbClr val="3D8BC1"/>
                </a:solidFill>
                <a:latin typeface="Noto Sans TC" panose="020B0200000000000000" charset="-122"/>
                <a:ea typeface="Noto Sans TC" panose="020B0200000000000000" charset="-122"/>
                <a:cs typeface="Noto Sans TC" panose="020B0200000000000000" charset="-122"/>
                <a:sym typeface="Noto Sans TC" panose="020B0200000000000000" charset="-122"/>
              </a:rPr>
              <a:t>領導風格、員工激勵與團隊管理</a:t>
            </a:r>
            <a:endParaRPr sz="202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0" name="Google Shape;130;p19"/>
          <p:cNvSpPr/>
          <p:nvPr/>
        </p:nvSpPr>
        <p:spPr>
          <a:xfrm>
            <a:off x="746475" y="2041200"/>
            <a:ext cx="4768500" cy="16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481"/>
              </a:buClr>
              <a:buSzPts val="1046"/>
              <a:buFont typeface="Noto Sans TC" panose="020B0200000000000000" charset="-122"/>
              <a:buNone/>
            </a:pPr>
            <a:r>
              <a:rPr lang="zh-TW" sz="1745" b="0" i="0" u="none" strike="noStrike" cap="none">
                <a:solidFill>
                  <a:schemeClr val="dk1"/>
                </a:solidFill>
                <a:latin typeface="Noto Sans TC" panose="020B0200000000000000" charset="-122"/>
                <a:ea typeface="Noto Sans TC" panose="020B0200000000000000" charset="-122"/>
                <a:cs typeface="Noto Sans TC" panose="020B0200000000000000" charset="-122"/>
                <a:sym typeface="Noto Sans TC" panose="020B0200000000000000" charset="-122"/>
              </a:rPr>
              <a:t>→ 探討領導風格對團隊士氣的影響</a:t>
            </a:r>
            <a:endParaRPr sz="1745" b="0" i="0" u="none" strike="noStrike" cap="none">
              <a:solidFill>
                <a:schemeClr val="dk1"/>
              </a:solidFill>
              <a:latin typeface="Noto Sans TC" panose="020B0200000000000000" charset="-122"/>
              <a:ea typeface="Noto Sans TC" panose="020B0200000000000000" charset="-122"/>
              <a:cs typeface="Noto Sans TC" panose="020B0200000000000000" charset="-122"/>
              <a:sym typeface="Noto Sans TC" panose="020B0200000000000000" charset="-122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481"/>
              </a:buClr>
              <a:buSzPts val="1046"/>
              <a:buFont typeface="Noto Sans TC" panose="020B0200000000000000" charset="-122"/>
              <a:buNone/>
            </a:pPr>
            <a:endParaRPr sz="1745" b="0" i="0" u="none" strike="noStrike" cap="none">
              <a:solidFill>
                <a:schemeClr val="dk1"/>
              </a:solidFill>
              <a:latin typeface="Noto Sans TC" panose="020B0200000000000000" charset="-122"/>
              <a:ea typeface="Noto Sans TC" panose="020B0200000000000000" charset="-122"/>
              <a:cs typeface="Noto Sans TC" panose="020B0200000000000000" charset="-122"/>
              <a:sym typeface="Noto Sans TC" panose="020B0200000000000000" charset="-122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481"/>
              </a:buClr>
              <a:buSzPts val="1046"/>
              <a:buFont typeface="Noto Sans TC" panose="020B0200000000000000" charset="-122"/>
              <a:buNone/>
            </a:pPr>
            <a:r>
              <a:rPr lang="zh-TW" sz="1745" b="0" i="0" u="none" strike="noStrike" cap="none">
                <a:solidFill>
                  <a:schemeClr val="dk1"/>
                </a:solidFill>
                <a:latin typeface="Noto Sans TC" panose="020B0200000000000000" charset="-122"/>
                <a:ea typeface="Noto Sans TC" panose="020B0200000000000000" charset="-122"/>
                <a:cs typeface="Noto Sans TC" panose="020B0200000000000000" charset="-122"/>
                <a:sym typeface="Noto Sans TC" panose="020B0200000000000000" charset="-122"/>
              </a:rPr>
              <a:t>→ 如何透過有效的管理方法提升團隊效能</a:t>
            </a:r>
            <a:endParaRPr sz="174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31" name="Google Shape;131;p19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715000" y="1619259"/>
            <a:ext cx="2857500" cy="190498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/>
          <p:nvPr/>
        </p:nvSpPr>
        <p:spPr>
          <a:xfrm>
            <a:off x="571500" y="4707731"/>
            <a:ext cx="1175761" cy="150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481"/>
              </a:buClr>
              <a:buSzPts val="732"/>
              <a:buFont typeface="Noto Sans" panose="020B0502040504020204"/>
              <a:buNone/>
            </a:pPr>
            <a:r>
              <a:rPr lang="zh-TW" sz="730" b="0" i="0" u="none" strike="noStrike" cap="none">
                <a:solidFill>
                  <a:srgbClr val="858481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</a:t>
            </a:r>
            <a:endParaRPr sz="73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3D8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9" name="Google Shape;139;p20"/>
          <p:cNvSpPr/>
          <p:nvPr/>
        </p:nvSpPr>
        <p:spPr>
          <a:xfrm>
            <a:off x="285750" y="271463"/>
            <a:ext cx="8572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8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788"/>
              </a:buClr>
              <a:buSzPts val="1800"/>
              <a:buFont typeface="Noto Sans" panose="020B0502040504020204"/>
              <a:buNone/>
            </a:pPr>
            <a:r>
              <a:rPr lang="zh-TW" sz="1800" b="1" i="0" u="none" strike="noStrike" cap="none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領導風格分析</a:t>
            </a: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0" name="Google Shape;140;p20"/>
          <p:cNvSpPr/>
          <p:nvPr/>
        </p:nvSpPr>
        <p:spPr>
          <a:xfrm>
            <a:off x="329500" y="815800"/>
            <a:ext cx="3928200" cy="253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1" name="Google Shape;141;p20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66330" y="872500"/>
            <a:ext cx="129244" cy="14287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/>
          <p:nvPr/>
        </p:nvSpPr>
        <p:spPr>
          <a:xfrm>
            <a:off x="569424" y="836775"/>
            <a:ext cx="31017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788"/>
              </a:buClr>
              <a:buSzPts val="1046"/>
              <a:buFont typeface="Noto Sans" panose="020B0502040504020204"/>
              <a:buNone/>
            </a:pPr>
            <a:r>
              <a:rPr lang="zh-TW" sz="1045" b="1" i="0" u="none" strike="noStrike" cap="none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部門主管的</a:t>
            </a:r>
            <a:r>
              <a:rPr lang="zh-TW" sz="940" b="1" i="0" u="none" strike="noStrike" cap="none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定義及</a:t>
            </a:r>
            <a:r>
              <a:rPr lang="zh-TW" sz="1045" b="1" i="0" u="none" strike="noStrike" cap="none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領導風格特點 </a:t>
            </a:r>
            <a:endParaRPr sz="104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3" name="Google Shape;143;p20"/>
          <p:cNvSpPr/>
          <p:nvPr/>
        </p:nvSpPr>
        <p:spPr>
          <a:xfrm>
            <a:off x="331477" y="1975161"/>
            <a:ext cx="36690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788"/>
              </a:buClr>
              <a:buSzPts val="837"/>
              <a:buFont typeface="Noto Sans" panose="020B0502040504020204"/>
              <a:buNone/>
            </a:pPr>
            <a:r>
              <a:rPr lang="zh-TW" sz="835" b="1" i="0" u="none" strike="noStrike" cap="none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威權式領導風格</a:t>
            </a:r>
            <a:endParaRPr sz="8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4" name="Google Shape;144;p20"/>
          <p:cNvSpPr/>
          <p:nvPr/>
        </p:nvSpPr>
        <p:spPr>
          <a:xfrm>
            <a:off x="366330" y="2152172"/>
            <a:ext cx="12066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 panose="020B0502040504020204"/>
              <a:buNone/>
            </a:pPr>
            <a:endParaRPr sz="8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45" name="Google Shape;145;p20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6330" y="2292186"/>
            <a:ext cx="118166" cy="1142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0"/>
          <p:cNvSpPr/>
          <p:nvPr/>
        </p:nvSpPr>
        <p:spPr>
          <a:xfrm>
            <a:off x="558350" y="2263611"/>
            <a:ext cx="16542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 panose="020B0502040504020204"/>
              <a:buNone/>
            </a:pPr>
            <a:r>
              <a:rPr lang="zh-TW" sz="835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單方面決策，未與團隊成員協商</a:t>
            </a:r>
            <a:endParaRPr sz="8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47" name="Google Shape;147;p20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6330" y="2520784"/>
            <a:ext cx="118166" cy="11429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/>
          <p:nvPr/>
        </p:nvSpPr>
        <p:spPr>
          <a:xfrm>
            <a:off x="558350" y="2492209"/>
            <a:ext cx="16542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 panose="020B0502040504020204"/>
              <a:buNone/>
            </a:pPr>
            <a:r>
              <a:rPr lang="zh-TW" sz="835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工作分配不均，缺乏公平性考量</a:t>
            </a:r>
            <a:endParaRPr sz="8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49" name="Google Shape;149;p20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6330" y="2749382"/>
            <a:ext cx="118166" cy="1142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/>
          <p:nvPr/>
        </p:nvSpPr>
        <p:spPr>
          <a:xfrm>
            <a:off x="558350" y="2720807"/>
            <a:ext cx="12999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 panose="020B0502040504020204"/>
              <a:buNone/>
            </a:pPr>
            <a:r>
              <a:rPr lang="zh-TW" sz="835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忽視員工感受與工作壓力</a:t>
            </a:r>
            <a:endParaRPr sz="8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51" name="Google Shape;151;p20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6330" y="2977980"/>
            <a:ext cx="118166" cy="11429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/>
          <p:nvPr/>
        </p:nvSpPr>
        <p:spPr>
          <a:xfrm>
            <a:off x="558350" y="2949405"/>
            <a:ext cx="15360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 panose="020B0502040504020204"/>
              <a:buNone/>
            </a:pPr>
            <a:r>
              <a:rPr lang="zh-TW" sz="835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缺乏有效溝通，造成團隊斷層</a:t>
            </a:r>
            <a:endParaRPr sz="8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329506" y="1162226"/>
            <a:ext cx="38844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788"/>
              </a:buClr>
              <a:buSzPts val="942"/>
              <a:buFont typeface="Noto Sans" panose="020B0502040504020204"/>
              <a:buNone/>
            </a:pPr>
            <a:r>
              <a:rPr lang="zh-TW" sz="840" b="1" i="0" u="none" strike="noStrike" cap="none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威權式領導定義 </a:t>
            </a:r>
            <a:endParaRPr sz="84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329500" y="1410507"/>
            <a:ext cx="3884400" cy="4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 panose="020B0502040504020204"/>
              <a:buNone/>
            </a:pPr>
            <a:r>
              <a:rPr lang="zh-TW" sz="835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威權式領導是一種集中決策權於領導者個人的管理風格，領導者獨自做出決策，並期望下屬無條件執行。這種風格在危機情況下可能有效，但長期使用會損害團隊創新力與士氣。 </a:t>
            </a:r>
            <a:endParaRPr sz="8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363450" y="3392420"/>
            <a:ext cx="1788300" cy="1630200"/>
          </a:xfrm>
          <a:prstGeom prst="rect">
            <a:avLst/>
          </a:prstGeom>
          <a:solidFill>
            <a:srgbClr val="4A90E2">
              <a:alpha val="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6" name="Google Shape;156;p20"/>
          <p:cNvSpPr/>
          <p:nvPr/>
        </p:nvSpPr>
        <p:spPr>
          <a:xfrm flipH="1">
            <a:off x="329490" y="3377260"/>
            <a:ext cx="28500" cy="1630200"/>
          </a:xfrm>
          <a:prstGeom prst="rect">
            <a:avLst/>
          </a:prstGeom>
          <a:solidFill>
            <a:srgbClr val="4A90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7" name="Google Shape;157;p20"/>
          <p:cNvSpPr/>
          <p:nvPr/>
        </p:nvSpPr>
        <p:spPr>
          <a:xfrm>
            <a:off x="363450" y="3462185"/>
            <a:ext cx="17310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90E2"/>
              </a:buClr>
              <a:buSzPts val="1166"/>
              <a:buFont typeface="Noto Sans" panose="020B0502040504020204"/>
              <a:buNone/>
            </a:pPr>
            <a:r>
              <a:rPr lang="zh-TW" sz="1065" b="1" i="0" u="none" strike="noStrike" cap="none">
                <a:solidFill>
                  <a:srgbClr val="4A90E2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優點</a:t>
            </a:r>
            <a:endParaRPr sz="106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58" name="Google Shape;158;p20" descr="preencoded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09175" y="3836966"/>
            <a:ext cx="125564" cy="12556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0"/>
          <p:cNvSpPr/>
          <p:nvPr/>
        </p:nvSpPr>
        <p:spPr>
          <a:xfrm>
            <a:off x="597530" y="3805575"/>
            <a:ext cx="12999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19"/>
              <a:buFont typeface="Noto Sans" panose="020B0502040504020204"/>
              <a:buNone/>
            </a:pPr>
            <a:r>
              <a:rPr lang="zh-TW" sz="920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決策迅速</a:t>
            </a:r>
            <a:endParaRPr sz="92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0" name="Google Shape;160;p20" descr="preencoded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09175" y="4064552"/>
            <a:ext cx="125564" cy="12556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0"/>
          <p:cNvSpPr/>
          <p:nvPr/>
        </p:nvSpPr>
        <p:spPr>
          <a:xfrm>
            <a:off x="597527" y="4033150"/>
            <a:ext cx="12999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19"/>
              <a:buFont typeface="Noto Sans" panose="020B0502040504020204"/>
              <a:buNone/>
            </a:pPr>
            <a:r>
              <a:rPr lang="zh-TW" sz="920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明確指派任務</a:t>
            </a:r>
            <a:endParaRPr sz="92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2" name="Google Shape;162;p20" descr="preencoded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09175" y="4292137"/>
            <a:ext cx="125564" cy="12556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0"/>
          <p:cNvSpPr/>
          <p:nvPr/>
        </p:nvSpPr>
        <p:spPr>
          <a:xfrm>
            <a:off x="597526" y="4260750"/>
            <a:ext cx="12999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19"/>
              <a:buFont typeface="Noto Sans" panose="020B0502040504020204"/>
              <a:buNone/>
            </a:pPr>
            <a:r>
              <a:rPr lang="zh-TW" sz="920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短期內解決問題</a:t>
            </a:r>
            <a:endParaRPr sz="92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4" name="Google Shape;164;p20" descr="preencoded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09175" y="4519722"/>
            <a:ext cx="125564" cy="12556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0"/>
          <p:cNvSpPr/>
          <p:nvPr/>
        </p:nvSpPr>
        <p:spPr>
          <a:xfrm>
            <a:off x="597526" y="4488325"/>
            <a:ext cx="12999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19"/>
              <a:buFont typeface="Noto Sans" panose="020B0502040504020204"/>
              <a:buNone/>
            </a:pPr>
            <a:r>
              <a:rPr lang="zh-TW" sz="920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危機處理效率高</a:t>
            </a:r>
            <a:endParaRPr sz="92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6" name="Google Shape;166;p20"/>
          <p:cNvSpPr/>
          <p:nvPr/>
        </p:nvSpPr>
        <p:spPr>
          <a:xfrm>
            <a:off x="2358625" y="3384360"/>
            <a:ext cx="1906500" cy="1630200"/>
          </a:xfrm>
          <a:prstGeom prst="rect">
            <a:avLst/>
          </a:prstGeom>
          <a:solidFill>
            <a:srgbClr val="E74C3C">
              <a:alpha val="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7" name="Google Shape;167;p20"/>
          <p:cNvSpPr/>
          <p:nvPr/>
        </p:nvSpPr>
        <p:spPr>
          <a:xfrm flipH="1">
            <a:off x="2372027" y="3377255"/>
            <a:ext cx="28500" cy="1630200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8" name="Google Shape;168;p20"/>
          <p:cNvSpPr/>
          <p:nvPr/>
        </p:nvSpPr>
        <p:spPr>
          <a:xfrm>
            <a:off x="2458325" y="3431879"/>
            <a:ext cx="1699200" cy="2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4C3C"/>
              </a:buClr>
              <a:buSzPts val="1061"/>
              <a:buFont typeface="Noto Sans" panose="020B0502040504020204"/>
              <a:buNone/>
            </a:pPr>
            <a:r>
              <a:rPr lang="zh-TW" sz="960" b="1" i="0" u="none" strike="noStrike" cap="none">
                <a:solidFill>
                  <a:srgbClr val="E74C3C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缺點</a:t>
            </a:r>
            <a:endParaRPr sz="96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9" name="Google Shape;169;p20" descr="preencoded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58325" y="3783121"/>
            <a:ext cx="122494" cy="1224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0"/>
          <p:cNvSpPr/>
          <p:nvPr/>
        </p:nvSpPr>
        <p:spPr>
          <a:xfrm>
            <a:off x="2642083" y="3752500"/>
            <a:ext cx="13617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97"/>
              <a:buFont typeface="Noto Sans" panose="020B0502040504020204"/>
              <a:buNone/>
            </a:pPr>
            <a:r>
              <a:rPr lang="zh-TW" sz="895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降低員工士氣</a:t>
            </a:r>
            <a:endParaRPr sz="89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1" name="Google Shape;171;p20" descr="preencoded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58325" y="4005136"/>
            <a:ext cx="122494" cy="12249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0"/>
          <p:cNvSpPr/>
          <p:nvPr/>
        </p:nvSpPr>
        <p:spPr>
          <a:xfrm>
            <a:off x="2642083" y="3974525"/>
            <a:ext cx="13617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97"/>
              <a:buFont typeface="Noto Sans" panose="020B0502040504020204"/>
              <a:buNone/>
            </a:pPr>
            <a:r>
              <a:rPr lang="zh-TW" sz="895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造成不公平感</a:t>
            </a:r>
            <a:endParaRPr sz="89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3" name="Google Shape;173;p20" descr="preencoded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58325" y="4227151"/>
            <a:ext cx="122494" cy="12249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0"/>
          <p:cNvSpPr/>
          <p:nvPr/>
        </p:nvSpPr>
        <p:spPr>
          <a:xfrm>
            <a:off x="2638633" y="4196550"/>
            <a:ext cx="13617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97"/>
              <a:buFont typeface="Noto Sans" panose="020B0502040504020204"/>
              <a:buNone/>
            </a:pPr>
            <a:r>
              <a:rPr lang="zh-TW" sz="895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增加離職風險</a:t>
            </a:r>
            <a:endParaRPr sz="89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5" name="Google Shape;175;p20" descr="preencoded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58325" y="4449166"/>
            <a:ext cx="122494" cy="12249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0"/>
          <p:cNvSpPr/>
          <p:nvPr/>
        </p:nvSpPr>
        <p:spPr>
          <a:xfrm>
            <a:off x="2642081" y="4418550"/>
            <a:ext cx="13617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97"/>
              <a:buFont typeface="Noto Sans" panose="020B0502040504020204"/>
              <a:buNone/>
            </a:pPr>
            <a:r>
              <a:rPr lang="zh-TW" sz="895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破壞團隊凝聚力</a:t>
            </a:r>
            <a:endParaRPr sz="89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7" name="Google Shape;177;p20" descr="preencoded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58325" y="4671180"/>
            <a:ext cx="122494" cy="12249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0"/>
          <p:cNvSpPr/>
          <p:nvPr/>
        </p:nvSpPr>
        <p:spPr>
          <a:xfrm>
            <a:off x="2642083" y="4640550"/>
            <a:ext cx="13617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97"/>
              <a:buFont typeface="Noto Sans" panose="020B0502040504020204"/>
              <a:buNone/>
            </a:pPr>
            <a:r>
              <a:rPr lang="zh-TW" sz="895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抑制創新思維</a:t>
            </a:r>
            <a:endParaRPr sz="89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9" name="Google Shape;179;p20"/>
          <p:cNvSpPr/>
          <p:nvPr/>
        </p:nvSpPr>
        <p:spPr>
          <a:xfrm>
            <a:off x="4743450" y="815800"/>
            <a:ext cx="4114800" cy="2234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" name="Google Shape;180;p20"/>
          <p:cNvSpPr/>
          <p:nvPr/>
        </p:nvSpPr>
        <p:spPr>
          <a:xfrm>
            <a:off x="4886325" y="1050131"/>
            <a:ext cx="38292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788"/>
              </a:buClr>
              <a:buSzPts val="942"/>
              <a:buFont typeface="Noto Sans" panose="020B0502040504020204"/>
              <a:buNone/>
            </a:pPr>
            <a:r>
              <a:rPr lang="zh-TW" sz="940" b="1" i="0" u="none" strike="noStrike" cap="none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不同領導風格適用情境比較</a:t>
            </a:r>
            <a:endParaRPr sz="94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81" name="Google Shape;181;p20" descr="preencoded.png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886325" y="1333500"/>
            <a:ext cx="3829200" cy="1786007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0"/>
          <p:cNvSpPr/>
          <p:nvPr/>
        </p:nvSpPr>
        <p:spPr>
          <a:xfrm>
            <a:off x="4743525" y="3721875"/>
            <a:ext cx="4114800" cy="128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83" name="Google Shape;183;p20" descr="preencoded.png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4878705" y="3485365"/>
            <a:ext cx="127649" cy="1701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/>
          <p:nvPr/>
        </p:nvSpPr>
        <p:spPr>
          <a:xfrm>
            <a:off x="5091446" y="3442825"/>
            <a:ext cx="2367900" cy="2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788"/>
              </a:buClr>
              <a:buSzPts val="1246"/>
              <a:buFont typeface="Noto Sans" panose="020B0502040504020204"/>
              <a:buNone/>
            </a:pPr>
            <a:r>
              <a:rPr lang="zh-TW" sz="1145" b="1" i="0" u="none" strike="noStrike" cap="none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領導風格改善建議 </a:t>
            </a:r>
            <a:endParaRPr sz="114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85" name="Google Shape;185;p20" descr="preencoded.png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4878700" y="3874286"/>
            <a:ext cx="115597" cy="13211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0"/>
          <p:cNvSpPr/>
          <p:nvPr/>
        </p:nvSpPr>
        <p:spPr>
          <a:xfrm>
            <a:off x="5076866" y="3849515"/>
            <a:ext cx="264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7"/>
              <a:buFont typeface="Noto Sans" panose="020B0502040504020204"/>
              <a:buNone/>
            </a:pPr>
            <a:r>
              <a:rPr lang="zh-TW" sz="965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採用</a:t>
            </a:r>
            <a:endParaRPr sz="96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7" name="Google Shape;187;p20"/>
          <p:cNvSpPr/>
          <p:nvPr/>
        </p:nvSpPr>
        <p:spPr>
          <a:xfrm>
            <a:off x="5341088" y="3849515"/>
            <a:ext cx="660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788"/>
              </a:buClr>
              <a:buSzPts val="967"/>
              <a:buFont typeface="Noto Sans" panose="020B0502040504020204"/>
              <a:buNone/>
            </a:pPr>
            <a:r>
              <a:rPr lang="zh-TW" sz="965" b="1" i="0" u="none" strike="noStrike" cap="none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參與式領導</a:t>
            </a:r>
            <a:endParaRPr sz="96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8" name="Google Shape;188;p20"/>
          <p:cNvSpPr/>
          <p:nvPr/>
        </p:nvSpPr>
        <p:spPr>
          <a:xfrm>
            <a:off x="6259991" y="3849515"/>
            <a:ext cx="9249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7"/>
              <a:buFont typeface="Noto Sans" panose="020B0502040504020204"/>
              <a:buNone/>
            </a:pPr>
            <a:r>
              <a:rPr lang="zh-TW" sz="965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，納入團隊意見</a:t>
            </a:r>
            <a:endParaRPr sz="96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89" name="Google Shape;189;p20" descr="preencoded.png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4878700" y="4123270"/>
            <a:ext cx="115597" cy="13211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0"/>
          <p:cNvSpPr/>
          <p:nvPr/>
        </p:nvSpPr>
        <p:spPr>
          <a:xfrm>
            <a:off x="5076866" y="4116114"/>
            <a:ext cx="264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7"/>
              <a:buFont typeface="Noto Sans" panose="020B0502040504020204"/>
              <a:buNone/>
            </a:pPr>
            <a:r>
              <a:rPr lang="zh-TW" sz="965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建立</a:t>
            </a:r>
            <a:endParaRPr sz="96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1" name="Google Shape;191;p20"/>
          <p:cNvSpPr/>
          <p:nvPr/>
        </p:nvSpPr>
        <p:spPr>
          <a:xfrm>
            <a:off x="5341088" y="4113739"/>
            <a:ext cx="792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788"/>
              </a:buClr>
              <a:buSzPts val="967"/>
              <a:buFont typeface="Noto Sans" panose="020B0502040504020204"/>
              <a:buNone/>
            </a:pPr>
            <a:r>
              <a:rPr lang="zh-TW" sz="965" b="1" i="0" u="none" strike="noStrike" cap="none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透明溝通機制</a:t>
            </a:r>
            <a:endParaRPr sz="96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2" name="Google Shape;192;p20"/>
          <p:cNvSpPr/>
          <p:nvPr/>
        </p:nvSpPr>
        <p:spPr>
          <a:xfrm>
            <a:off x="6262928" y="4113739"/>
            <a:ext cx="9249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7"/>
              <a:buFont typeface="Noto Sans" panose="020B0502040504020204"/>
              <a:buNone/>
            </a:pPr>
            <a:r>
              <a:rPr lang="zh-TW" sz="965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，定期團隊會議</a:t>
            </a:r>
            <a:endParaRPr sz="96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93" name="Google Shape;193;p20" descr="preencoded.png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4878700" y="4387494"/>
            <a:ext cx="115597" cy="13211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0"/>
          <p:cNvSpPr/>
          <p:nvPr/>
        </p:nvSpPr>
        <p:spPr>
          <a:xfrm>
            <a:off x="5076866" y="4380338"/>
            <a:ext cx="264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7"/>
              <a:buFont typeface="Noto Sans" panose="020B0502040504020204"/>
              <a:buNone/>
            </a:pPr>
            <a:r>
              <a:rPr lang="zh-TW" sz="965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根據</a:t>
            </a:r>
            <a:endParaRPr sz="96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5" name="Google Shape;195;p20"/>
          <p:cNvSpPr/>
          <p:nvPr/>
        </p:nvSpPr>
        <p:spPr>
          <a:xfrm>
            <a:off x="5341088" y="4380338"/>
            <a:ext cx="9249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788"/>
              </a:buClr>
              <a:buSzPts val="967"/>
              <a:buFont typeface="Noto Sans" panose="020B0502040504020204"/>
              <a:buNone/>
            </a:pPr>
            <a:r>
              <a:rPr lang="zh-TW" sz="965" b="1" i="0" u="none" strike="noStrike" cap="none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員工能力與特質</a:t>
            </a:r>
            <a:endParaRPr sz="96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6" name="Google Shape;196;p20"/>
          <p:cNvSpPr/>
          <p:nvPr/>
        </p:nvSpPr>
        <p:spPr>
          <a:xfrm>
            <a:off x="6265878" y="4380350"/>
            <a:ext cx="660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7"/>
              <a:buFont typeface="Noto Sans" panose="020B0502040504020204"/>
              <a:buNone/>
            </a:pPr>
            <a:r>
              <a:rPr lang="zh-TW" sz="965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，分配工作</a:t>
            </a:r>
            <a:endParaRPr sz="96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97" name="Google Shape;197;p20" descr="preencoded.png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4878700" y="4651718"/>
            <a:ext cx="115597" cy="13211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0"/>
          <p:cNvSpPr/>
          <p:nvPr/>
        </p:nvSpPr>
        <p:spPr>
          <a:xfrm>
            <a:off x="5076866" y="4644562"/>
            <a:ext cx="264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7"/>
              <a:buFont typeface="Noto Sans" panose="020B0502040504020204"/>
              <a:buNone/>
            </a:pPr>
            <a:r>
              <a:rPr lang="zh-TW" sz="965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重視</a:t>
            </a:r>
            <a:endParaRPr sz="96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9" name="Google Shape;199;p20"/>
          <p:cNvSpPr/>
          <p:nvPr/>
        </p:nvSpPr>
        <p:spPr>
          <a:xfrm>
            <a:off x="5341088" y="4626947"/>
            <a:ext cx="9249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788"/>
              </a:buClr>
              <a:buSzPts val="967"/>
              <a:buFont typeface="Noto Sans" panose="020B0502040504020204"/>
              <a:buNone/>
            </a:pPr>
            <a:r>
              <a:rPr lang="zh-TW" sz="965" b="1" i="0" u="none" strike="noStrike" cap="none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員工感受與需求</a:t>
            </a:r>
            <a:endParaRPr sz="96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0" name="Google Shape;200;p20"/>
          <p:cNvSpPr/>
          <p:nvPr/>
        </p:nvSpPr>
        <p:spPr>
          <a:xfrm>
            <a:off x="6265864" y="4626947"/>
            <a:ext cx="660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67"/>
              <a:buFont typeface="Noto Sans" panose="020B0502040504020204"/>
              <a:buNone/>
            </a:pPr>
            <a:r>
              <a:rPr lang="zh-TW" sz="965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，提供支持</a:t>
            </a:r>
            <a:endParaRPr sz="96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1" name="Google Shape;201;p20"/>
          <p:cNvSpPr/>
          <p:nvPr/>
        </p:nvSpPr>
        <p:spPr>
          <a:xfrm>
            <a:off x="8801016" y="5629275"/>
            <a:ext cx="573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32"/>
              <a:buFont typeface="Noto Sans" panose="020B0502040504020204"/>
              <a:buNone/>
            </a:pPr>
            <a:r>
              <a:rPr lang="zh-TW" sz="730" b="0" i="0" u="none" strike="noStrike" cap="none">
                <a:solidFill>
                  <a:srgbClr val="666666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3</a:t>
            </a:r>
            <a:endParaRPr sz="73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/>
          <p:nvPr/>
        </p:nvSpPr>
        <p:spPr>
          <a:xfrm>
            <a:off x="0" y="0"/>
            <a:ext cx="9144000" cy="76200"/>
          </a:xfrm>
          <a:prstGeom prst="rect">
            <a:avLst/>
          </a:prstGeom>
          <a:solidFill>
            <a:srgbClr val="3D8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8" name="Google Shape;208;p21"/>
          <p:cNvSpPr/>
          <p:nvPr/>
        </p:nvSpPr>
        <p:spPr>
          <a:xfrm>
            <a:off x="285750" y="309801"/>
            <a:ext cx="8572500" cy="3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8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788"/>
              </a:buClr>
              <a:buSzPts val="1800"/>
              <a:buFont typeface="Noto Sans" panose="020B0502040504020204"/>
              <a:buNone/>
            </a:pPr>
            <a:r>
              <a:rPr lang="zh-TW" sz="1800" b="1" i="0" u="none" strike="noStrike" cap="none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士氣低落的成因</a:t>
            </a:r>
            <a:endParaRPr sz="1800" b="1" i="0" u="none" strike="noStrike" cap="none">
              <a:solidFill>
                <a:srgbClr val="1F4788"/>
              </a:solidFill>
              <a:latin typeface="Noto Sans" panose="020B0502040504020204"/>
              <a:ea typeface="Noto Sans" panose="020B0502040504020204"/>
              <a:cs typeface="Noto Sans" panose="020B0502040504020204"/>
              <a:sym typeface="Noto Sans" panose="020B0502040504020204"/>
            </a:endParaRPr>
          </a:p>
        </p:txBody>
      </p:sp>
      <p:sp>
        <p:nvSpPr>
          <p:cNvPr id="209" name="Google Shape;209;p21"/>
          <p:cNvSpPr/>
          <p:nvPr/>
        </p:nvSpPr>
        <p:spPr>
          <a:xfrm>
            <a:off x="8801016" y="5150644"/>
            <a:ext cx="57234" cy="150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32"/>
              <a:buFont typeface="Noto Sans" panose="020B0502040504020204"/>
              <a:buNone/>
            </a:pPr>
            <a:r>
              <a:rPr lang="zh-TW" sz="730" b="0" i="0" u="none" strike="noStrike" cap="none">
                <a:solidFill>
                  <a:srgbClr val="666666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4</a:t>
            </a:r>
            <a:endParaRPr sz="73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0" name="Google Shape;210;p21" descr="ffd9431d-67ef-485e-bd33-d10cae946372"/>
          <p:cNvSpPr txBox="1"/>
          <p:nvPr/>
        </p:nvSpPr>
        <p:spPr>
          <a:xfrm>
            <a:off x="467360" y="1479550"/>
            <a:ext cx="1646555" cy="31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85000" lnSpcReduction="1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i="0" u="none" strike="noStrike" cap="none">
                <a:solidFill>
                  <a:srgbClr val="1F47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工作量不均</a:t>
            </a:r>
            <a:endParaRPr sz="1800" b="1" i="0" u="none" strike="noStrike" cap="none">
              <a:solidFill>
                <a:srgbClr val="1F4788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1" name="Google Shape;211;p21" descr="ba6a7078-7931-41ca-828b-94ffe020d72c"/>
          <p:cNvSpPr txBox="1"/>
          <p:nvPr/>
        </p:nvSpPr>
        <p:spPr>
          <a:xfrm>
            <a:off x="359399" y="2020575"/>
            <a:ext cx="21798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 dirty="0"/>
              <a:t>部分成員工作量超負荷，導致長期疲憊不堪，影響工作熱情。</a:t>
            </a:r>
            <a:endParaRPr sz="105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2" name="Google Shape;212;p21" descr="2399efa5-8880-4a46-bacb-50ffc63449b7"/>
          <p:cNvSpPr txBox="1"/>
          <p:nvPr/>
        </p:nvSpPr>
        <p:spPr>
          <a:xfrm>
            <a:off x="3347720" y="1478915"/>
            <a:ext cx="13692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50" b="1">
                <a:solidFill>
                  <a:srgbClr val="1F4788"/>
                </a:solidFill>
              </a:rPr>
              <a:t>缺乏認可</a:t>
            </a:r>
            <a:endParaRPr sz="1250" b="1" i="0" u="none" strike="noStrike" cap="none">
              <a:solidFill>
                <a:srgbClr val="1F4788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3" name="Google Shape;213;p21" descr="6e3ab13b-ddf9-4d2f-ad1d-65a64d24e228"/>
          <p:cNvSpPr txBox="1"/>
          <p:nvPr/>
        </p:nvSpPr>
        <p:spPr>
          <a:xfrm>
            <a:off x="3111500" y="2020575"/>
            <a:ext cx="21798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TW" altLang="en-US" sz="1050" dirty="0"/>
              <a:t>員工努力未獲主管及時肯定，造成心理落差，積極性受挫。</a:t>
            </a:r>
            <a:endParaRPr sz="1050" dirty="0"/>
          </a:p>
        </p:txBody>
      </p:sp>
      <p:sp>
        <p:nvSpPr>
          <p:cNvPr id="214" name="Google Shape;214;p21" descr="89deb70c-41ff-43f1-9ab3-cfbd640256d9"/>
          <p:cNvSpPr txBox="1"/>
          <p:nvPr/>
        </p:nvSpPr>
        <p:spPr>
          <a:xfrm>
            <a:off x="539750" y="3155950"/>
            <a:ext cx="1456055" cy="31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50" b="1">
                <a:solidFill>
                  <a:srgbClr val="1F4788"/>
                </a:solidFill>
              </a:rPr>
              <a:t>溝通斷層</a:t>
            </a:r>
            <a:endParaRPr sz="1250" b="1">
              <a:solidFill>
                <a:srgbClr val="1F4788"/>
              </a:solidFill>
            </a:endParaRPr>
          </a:p>
        </p:txBody>
      </p:sp>
      <p:sp>
        <p:nvSpPr>
          <p:cNvPr id="215" name="Google Shape;215;p21" descr="daae2de0-9484-4ffa-b61c-77ae61f561cc"/>
          <p:cNvSpPr txBox="1"/>
          <p:nvPr/>
        </p:nvSpPr>
        <p:spPr>
          <a:xfrm>
            <a:off x="359399" y="3723650"/>
            <a:ext cx="21798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 dirty="0">
                <a:solidFill>
                  <a:srgbClr val="0F1115"/>
                </a:solidFill>
                <a:highlight>
                  <a:srgbClr val="FFFFFF"/>
                </a:highlight>
              </a:rPr>
              <a:t>訊息傳遞不暢，員工無法表達不滿和壓力，導致情緒累積。</a:t>
            </a:r>
            <a:endParaRPr sz="105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6" name="Google Shape;216;p21" descr="9aff2c60-6e74-4f0a-9b60-1b12e2ddfdd4"/>
          <p:cNvSpPr txBox="1"/>
          <p:nvPr/>
        </p:nvSpPr>
        <p:spPr>
          <a:xfrm>
            <a:off x="3347725" y="3148311"/>
            <a:ext cx="12975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25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1F4788"/>
                </a:solidFill>
              </a:rPr>
              <a:t> </a:t>
            </a:r>
            <a:r>
              <a:rPr lang="zh-TW" sz="1250" b="1" i="0" u="none" strike="noStrike" cap="none">
                <a:solidFill>
                  <a:srgbClr val="1F47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心理落差</a:t>
            </a:r>
            <a:endParaRPr sz="1250" b="1" i="0" u="none" strike="noStrike" cap="none">
              <a:solidFill>
                <a:srgbClr val="1F4788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7" name="Google Shape;217;p21" descr="44012930-2cfa-4dea-99d9-b92a36975da9"/>
          <p:cNvSpPr txBox="1"/>
          <p:nvPr/>
        </p:nvSpPr>
        <p:spPr>
          <a:xfrm>
            <a:off x="3060075" y="3682375"/>
            <a:ext cx="21798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 dirty="0">
                <a:solidFill>
                  <a:srgbClr val="0F1115"/>
                </a:solidFill>
                <a:highlight>
                  <a:srgbClr val="FFFFFF"/>
                </a:highlight>
              </a:rPr>
              <a:t>見到同事準時收工，自己仲要加班，產生唔公平感，影響心態。</a:t>
            </a:r>
            <a:endParaRPr sz="105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18" name="Google Shape;218;p2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539105" y="1279525"/>
            <a:ext cx="3204845" cy="2991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1" descr="低标准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06095" y="1419225"/>
            <a:ext cx="311785" cy="311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1" descr="不认可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275965" y="1486535"/>
            <a:ext cx="227965" cy="22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1" descr="交流沟通_沟通_communication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56565" y="3147695"/>
            <a:ext cx="361315" cy="361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1" descr="V2.0心理咨询 (1)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178810" y="3118485"/>
            <a:ext cx="386080" cy="386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2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443538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2"/>
          <p:cNvSpPr/>
          <p:nvPr/>
        </p:nvSpPr>
        <p:spPr>
          <a:xfrm>
            <a:off x="0" y="0"/>
            <a:ext cx="9144000" cy="57150"/>
          </a:xfrm>
          <a:prstGeom prst="rect">
            <a:avLst/>
          </a:prstGeom>
          <a:solidFill>
            <a:srgbClr val="3D8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0" name="Google Shape;230;p22"/>
          <p:cNvSpPr/>
          <p:nvPr/>
        </p:nvSpPr>
        <p:spPr>
          <a:xfrm>
            <a:off x="285750" y="271463"/>
            <a:ext cx="8572500" cy="421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8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788"/>
              </a:buClr>
              <a:buSzPts val="1800"/>
              <a:buFont typeface="Noto Sans" panose="020B0502040504020204"/>
              <a:buNone/>
            </a:pPr>
            <a:r>
              <a:rPr lang="zh-TW" sz="1800" b="1" i="0" u="none" strike="noStrike" cap="none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員工激勵方法</a:t>
            </a: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1" name="Google Shape;231;p22"/>
          <p:cNvSpPr/>
          <p:nvPr/>
        </p:nvSpPr>
        <p:spPr>
          <a:xfrm>
            <a:off x="285750" y="907250"/>
            <a:ext cx="4114800" cy="410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2" name="Google Shape;232;p22"/>
          <p:cNvSpPr/>
          <p:nvPr/>
        </p:nvSpPr>
        <p:spPr>
          <a:xfrm>
            <a:off x="642953" y="1009500"/>
            <a:ext cx="22716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788"/>
              </a:buClr>
              <a:buSzPts val="1046"/>
              <a:buFont typeface="Noto Sans" panose="020B0502040504020204"/>
              <a:buNone/>
            </a:pPr>
            <a:r>
              <a:rPr lang="zh-TW" sz="1045" b="1" i="0" u="none" strike="noStrike" cap="none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如何激勵士氣低落的會計主任 </a:t>
            </a:r>
            <a:endParaRPr sz="104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3" name="Google Shape;233;p22"/>
          <p:cNvSpPr/>
          <p:nvPr/>
        </p:nvSpPr>
        <p:spPr>
          <a:xfrm>
            <a:off x="434340" y="1549256"/>
            <a:ext cx="285900" cy="285900"/>
          </a:xfrm>
          <a:prstGeom prst="ellipse">
            <a:avLst/>
          </a:prstGeom>
          <a:solidFill>
            <a:srgbClr val="4A90E2">
              <a:alpha val="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34" name="Google Shape;234;p22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96848" y="1620361"/>
            <a:ext cx="160734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2"/>
          <p:cNvSpPr/>
          <p:nvPr/>
        </p:nvSpPr>
        <p:spPr>
          <a:xfrm>
            <a:off x="827246" y="1541780"/>
            <a:ext cx="3293269" cy="19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788"/>
              </a:buClr>
              <a:buSzPts val="942"/>
              <a:buFont typeface="Noto Sans" panose="020B0502040504020204"/>
              <a:buNone/>
            </a:pPr>
            <a:r>
              <a:rPr lang="zh-TW" sz="940" b="1" i="0" u="none" strike="noStrike" cap="none" dirty="0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建立開放溝通管道</a:t>
            </a:r>
            <a:endParaRPr sz="940" b="0" i="0" u="none" strike="noStrike" cap="none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6" name="Google Shape;236;p22"/>
          <p:cNvSpPr/>
          <p:nvPr/>
        </p:nvSpPr>
        <p:spPr>
          <a:xfrm>
            <a:off x="827250" y="1770375"/>
            <a:ext cx="3179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 panose="020B0502040504020204"/>
              <a:buNone/>
            </a:pPr>
            <a:r>
              <a:rPr lang="zh-TW" sz="900" b="0" i="0" u="none" strike="noStrike" cap="none" dirty="0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與過勞員工進行一對一面談，了解他們的感受和需求，表達關心與重視。 </a:t>
            </a:r>
            <a:endParaRPr sz="900" b="0" i="0" u="none" strike="noStrike" cap="none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7" name="Google Shape;237;p22"/>
          <p:cNvSpPr/>
          <p:nvPr/>
        </p:nvSpPr>
        <p:spPr>
          <a:xfrm>
            <a:off x="428625" y="2403316"/>
            <a:ext cx="285750" cy="285750"/>
          </a:xfrm>
          <a:prstGeom prst="ellipse">
            <a:avLst/>
          </a:prstGeom>
          <a:solidFill>
            <a:srgbClr val="4A90E2">
              <a:alpha val="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38" name="Google Shape;238;p22" descr="preencoded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91133" y="2481898"/>
            <a:ext cx="160734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2"/>
          <p:cNvSpPr/>
          <p:nvPr/>
        </p:nvSpPr>
        <p:spPr>
          <a:xfrm>
            <a:off x="821531" y="2403316"/>
            <a:ext cx="3293269" cy="19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788"/>
              </a:buClr>
              <a:buSzPts val="942"/>
              <a:buFont typeface="Noto Sans" panose="020B0502040504020204"/>
              <a:buNone/>
            </a:pPr>
            <a:r>
              <a:rPr lang="zh-TW" sz="940" b="1" i="0" u="none" strike="noStrike" cap="none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重新分配工作負擔</a:t>
            </a:r>
            <a:endParaRPr sz="94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0" name="Google Shape;240;p22"/>
          <p:cNvSpPr/>
          <p:nvPr/>
        </p:nvSpPr>
        <p:spPr>
          <a:xfrm>
            <a:off x="821525" y="2631925"/>
            <a:ext cx="3179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 panose="020B0502040504020204"/>
              <a:buNone/>
            </a:pPr>
            <a:r>
              <a:rPr lang="zh-TW" sz="900" b="0" i="0" u="none" strike="noStrike" cap="none" dirty="0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檢視工作分配的公平性，確保工作量平均分配，避免特定員工長期超負荷。 </a:t>
            </a:r>
            <a:endParaRPr sz="900" b="0" i="0" u="none" strike="noStrike" cap="none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1" name="Google Shape;241;p22"/>
          <p:cNvSpPr/>
          <p:nvPr/>
        </p:nvSpPr>
        <p:spPr>
          <a:xfrm>
            <a:off x="428625" y="3264218"/>
            <a:ext cx="285750" cy="285750"/>
          </a:xfrm>
          <a:prstGeom prst="ellipse">
            <a:avLst/>
          </a:prstGeom>
          <a:solidFill>
            <a:srgbClr val="4A90E2">
              <a:alpha val="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42" name="Google Shape;242;p22" descr="preencoded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23280" y="3342799"/>
            <a:ext cx="96441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2"/>
          <p:cNvSpPr/>
          <p:nvPr/>
        </p:nvSpPr>
        <p:spPr>
          <a:xfrm>
            <a:off x="821531" y="3264218"/>
            <a:ext cx="3293269" cy="19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788"/>
              </a:buClr>
              <a:buSzPts val="942"/>
              <a:buFont typeface="Noto Sans" panose="020B0502040504020204"/>
              <a:buNone/>
            </a:pPr>
            <a:r>
              <a:rPr lang="zh-TW" sz="940" b="1" i="0" u="none" strike="noStrike" cap="none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提供適當的獎勵與認可</a:t>
            </a:r>
            <a:endParaRPr sz="94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4" name="Google Shape;244;p22"/>
          <p:cNvSpPr/>
          <p:nvPr/>
        </p:nvSpPr>
        <p:spPr>
          <a:xfrm>
            <a:off x="821531" y="3492818"/>
            <a:ext cx="3293269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 panose="020B0502040504020204"/>
              <a:buNone/>
            </a:pPr>
            <a:r>
              <a:rPr lang="zh-TW" sz="900" b="0" i="0" u="none" strike="noStrike" cap="none" dirty="0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對承擔額外工作的員工給予加班費、補休或其他形式的獎勵，公開表揚他們的貢獻。 </a:t>
            </a:r>
            <a:endParaRPr sz="900" b="0" i="0" u="none" strike="noStrike" cap="none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5" name="Google Shape;245;p22"/>
          <p:cNvSpPr/>
          <p:nvPr/>
        </p:nvSpPr>
        <p:spPr>
          <a:xfrm>
            <a:off x="428625" y="4138454"/>
            <a:ext cx="285750" cy="285750"/>
          </a:xfrm>
          <a:prstGeom prst="ellipse">
            <a:avLst/>
          </a:prstGeom>
          <a:solidFill>
            <a:srgbClr val="4A90E2">
              <a:alpha val="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46" name="Google Shape;246;p22" descr="preencoded.png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91133" y="4217035"/>
            <a:ext cx="160734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2"/>
          <p:cNvSpPr/>
          <p:nvPr/>
        </p:nvSpPr>
        <p:spPr>
          <a:xfrm>
            <a:off x="821531" y="4138454"/>
            <a:ext cx="3293269" cy="19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788"/>
              </a:buClr>
              <a:buSzPts val="942"/>
              <a:buFont typeface="Noto Sans" panose="020B0502040504020204"/>
              <a:buNone/>
            </a:pPr>
            <a:r>
              <a:rPr lang="zh-TW" sz="940" b="1" i="0" u="none" strike="noStrike" cap="none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促進團隊合作</a:t>
            </a:r>
            <a:endParaRPr sz="94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8" name="Google Shape;248;p22"/>
          <p:cNvSpPr/>
          <p:nvPr/>
        </p:nvSpPr>
        <p:spPr>
          <a:xfrm>
            <a:off x="821531" y="4367054"/>
            <a:ext cx="3293269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 panose="020B0502040504020204"/>
              <a:buNone/>
            </a:pPr>
            <a:r>
              <a:rPr lang="zh-TW" sz="900" b="0" i="0" u="none" strike="noStrike" cap="none" dirty="0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組織團隊建設活動，增強團隊凝聚力，讓員工感受到集體面對挑戰的支持。 </a:t>
            </a:r>
            <a:endParaRPr sz="900" b="0" i="0" u="none" strike="noStrike" cap="none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9" name="Google Shape;249;p22"/>
          <p:cNvSpPr/>
          <p:nvPr/>
        </p:nvSpPr>
        <p:spPr>
          <a:xfrm>
            <a:off x="4716145" y="1491456"/>
            <a:ext cx="4114800" cy="25003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0" name="Google Shape;250;p22"/>
          <p:cNvSpPr/>
          <p:nvPr/>
        </p:nvSpPr>
        <p:spPr>
          <a:xfrm>
            <a:off x="5359400" y="1680210"/>
            <a:ext cx="2828290" cy="159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788"/>
              </a:buClr>
              <a:buSzPts val="942"/>
              <a:buFont typeface="Noto Sans" panose="020B0502040504020204"/>
              <a:buNone/>
            </a:pPr>
            <a:r>
              <a:rPr lang="zh-TW" sz="1040" b="1" i="0" u="none" strike="noStrike" cap="none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員工激勵因素重要性評分</a:t>
            </a:r>
            <a:endParaRPr sz="1040" b="1" i="0" u="none" strike="noStrike" cap="none">
              <a:solidFill>
                <a:srgbClr val="1F4788"/>
              </a:solidFill>
              <a:latin typeface="Noto Sans" panose="020B0502040504020204"/>
              <a:ea typeface="Noto Sans" panose="020B0502040504020204"/>
              <a:cs typeface="Noto Sans" panose="020B0502040504020204"/>
              <a:sym typeface="Noto Sans" panose="020B0502040504020204"/>
            </a:endParaRPr>
          </a:p>
        </p:txBody>
      </p:sp>
      <p:pic>
        <p:nvPicPr>
          <p:cNvPr id="251" name="Google Shape;251;p22" descr="preencoded.png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4859020" y="1973739"/>
            <a:ext cx="3829050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2"/>
          <p:cNvSpPr/>
          <p:nvPr/>
        </p:nvSpPr>
        <p:spPr>
          <a:xfrm>
            <a:off x="8801016" y="5150644"/>
            <a:ext cx="57234" cy="150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32"/>
              <a:buFont typeface="Noto Sans" panose="020B0502040504020204"/>
              <a:buNone/>
            </a:pPr>
            <a:r>
              <a:rPr lang="zh-TW" sz="730" b="0" i="0" u="none" strike="noStrike" cap="none">
                <a:solidFill>
                  <a:srgbClr val="666666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4</a:t>
            </a:r>
            <a:endParaRPr sz="73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53" name="Google Shape;253;p22"/>
          <p:cNvSpPr/>
          <p:nvPr/>
        </p:nvSpPr>
        <p:spPr>
          <a:xfrm>
            <a:off x="4886325" y="4299426"/>
            <a:ext cx="3829050" cy="150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32"/>
              <a:buFont typeface="Noto Sans" panose="020B0502040504020204"/>
              <a:buNone/>
            </a:pPr>
            <a:r>
              <a:rPr lang="zh-TW" sz="730" b="0" i="0" u="none" strike="noStrike" cap="none">
                <a:solidFill>
                  <a:srgbClr val="666666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資料來源：人力資源管理激勵員工指南，2024 </a:t>
            </a:r>
            <a:endParaRPr sz="73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54" name="Google Shape;254;p22" descr="点赞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391160" y="987425"/>
            <a:ext cx="2286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23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76500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3"/>
          <p:cNvSpPr/>
          <p:nvPr/>
        </p:nvSpPr>
        <p:spPr>
          <a:xfrm>
            <a:off x="0" y="0"/>
            <a:ext cx="9144000" cy="57150"/>
          </a:xfrm>
          <a:prstGeom prst="rect">
            <a:avLst/>
          </a:prstGeom>
          <a:solidFill>
            <a:srgbClr val="3D8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2" name="Google Shape;262;p23"/>
          <p:cNvSpPr/>
          <p:nvPr/>
        </p:nvSpPr>
        <p:spPr>
          <a:xfrm>
            <a:off x="285750" y="271463"/>
            <a:ext cx="8572500" cy="421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8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788"/>
              </a:buClr>
              <a:buSzPts val="1800"/>
              <a:buFont typeface="Noto Sans" panose="020B0502040504020204"/>
              <a:buNone/>
            </a:pPr>
            <a:r>
              <a:rPr lang="zh-TW" sz="1800" b="1" i="0" u="none" strike="noStrike" cap="none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對其他團隊成員的影響</a:t>
            </a: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63" name="Google Shape;263;p23"/>
          <p:cNvSpPr/>
          <p:nvPr/>
        </p:nvSpPr>
        <p:spPr>
          <a:xfrm>
            <a:off x="285750" y="907256"/>
            <a:ext cx="3971925" cy="35575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64" name="Google Shape;264;p23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00380" y="1085850"/>
            <a:ext cx="178594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3"/>
          <p:cNvSpPr/>
          <p:nvPr/>
        </p:nvSpPr>
        <p:spPr>
          <a:xfrm>
            <a:off x="750398" y="1050125"/>
            <a:ext cx="28689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788"/>
              </a:buClr>
              <a:buSzPts val="1046"/>
              <a:buFont typeface="Noto Sans" panose="020B0502040504020204"/>
              <a:buNone/>
            </a:pPr>
            <a:r>
              <a:rPr lang="zh-TW" sz="1045" b="1" i="0" u="none" strike="noStrike" cap="none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部門主管處理方法對其他4位員工的影響 </a:t>
            </a:r>
            <a:endParaRPr sz="104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66" name="Google Shape;266;p23"/>
          <p:cNvSpPr/>
          <p:nvPr/>
        </p:nvSpPr>
        <p:spPr>
          <a:xfrm>
            <a:off x="428625" y="1371600"/>
            <a:ext cx="285750" cy="285750"/>
          </a:xfrm>
          <a:prstGeom prst="ellipse">
            <a:avLst/>
          </a:prstGeom>
          <a:solidFill>
            <a:srgbClr val="4A90E2">
              <a:alpha val="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67" name="Google Shape;267;p23" descr="preencoded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91133" y="1450181"/>
            <a:ext cx="160734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3"/>
          <p:cNvSpPr/>
          <p:nvPr/>
        </p:nvSpPr>
        <p:spPr>
          <a:xfrm>
            <a:off x="821531" y="1371600"/>
            <a:ext cx="3293269" cy="19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788"/>
              </a:buClr>
              <a:buSzPts val="942"/>
              <a:buFont typeface="Noto Sans" panose="020B0502040504020204"/>
              <a:buNone/>
            </a:pPr>
            <a:r>
              <a:rPr lang="zh-TW" sz="940" b="1" i="0" u="none" strike="noStrike" cap="none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不公平感的產生</a:t>
            </a:r>
            <a:endParaRPr sz="94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69" name="Google Shape;269;p23"/>
          <p:cNvSpPr/>
          <p:nvPr/>
        </p:nvSpPr>
        <p:spPr>
          <a:xfrm>
            <a:off x="821531" y="1600200"/>
            <a:ext cx="3293269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 panose="020B0502040504020204"/>
              <a:buNone/>
            </a:pPr>
            <a:r>
              <a:rPr lang="zh-TW" sz="835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工作分配不均導致團隊內部產生不公平感，即使是受益的4位員工也可能感到不安和愧疚，影響團隊和諧。 </a:t>
            </a:r>
            <a:endParaRPr sz="8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70" name="Google Shape;270;p23"/>
          <p:cNvSpPr/>
          <p:nvPr/>
        </p:nvSpPr>
        <p:spPr>
          <a:xfrm>
            <a:off x="428625" y="2164556"/>
            <a:ext cx="285750" cy="285750"/>
          </a:xfrm>
          <a:prstGeom prst="ellipse">
            <a:avLst/>
          </a:prstGeom>
          <a:solidFill>
            <a:srgbClr val="4A90E2">
              <a:alpha val="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71" name="Google Shape;271;p23" descr="preencoded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91133" y="2243138"/>
            <a:ext cx="160734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3"/>
          <p:cNvSpPr/>
          <p:nvPr/>
        </p:nvSpPr>
        <p:spPr>
          <a:xfrm>
            <a:off x="821531" y="2164556"/>
            <a:ext cx="3293269" cy="19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788"/>
              </a:buClr>
              <a:buSzPts val="942"/>
              <a:buFont typeface="Noto Sans" panose="020B0502040504020204"/>
              <a:buNone/>
            </a:pPr>
            <a:r>
              <a:rPr lang="zh-TW" sz="940" b="1" i="0" u="none" strike="noStrike" cap="none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團隊凝聚力下降</a:t>
            </a:r>
            <a:endParaRPr sz="94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73" name="Google Shape;273;p23"/>
          <p:cNvSpPr/>
          <p:nvPr/>
        </p:nvSpPr>
        <p:spPr>
          <a:xfrm>
            <a:off x="821531" y="2393156"/>
            <a:ext cx="3293269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 panose="020B0502040504020204"/>
              <a:buNone/>
            </a:pPr>
            <a:r>
              <a:rPr lang="zh-TW" sz="835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團隊被分為「過勞組」和「正常組」，造成隔閡和分化，破壞原有的團隊凝聚力和合作關係。 </a:t>
            </a:r>
            <a:endParaRPr sz="8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74" name="Google Shape;274;p23"/>
          <p:cNvSpPr/>
          <p:nvPr/>
        </p:nvSpPr>
        <p:spPr>
          <a:xfrm>
            <a:off x="428625" y="2957513"/>
            <a:ext cx="285750" cy="285750"/>
          </a:xfrm>
          <a:prstGeom prst="ellipse">
            <a:avLst/>
          </a:prstGeom>
          <a:solidFill>
            <a:srgbClr val="4A90E2">
              <a:alpha val="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75" name="Google Shape;275;p23" descr="preencoded.png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91133" y="3036094"/>
            <a:ext cx="160734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3"/>
          <p:cNvSpPr/>
          <p:nvPr/>
        </p:nvSpPr>
        <p:spPr>
          <a:xfrm>
            <a:off x="821531" y="2957513"/>
            <a:ext cx="3293269" cy="19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788"/>
              </a:buClr>
              <a:buSzPts val="942"/>
              <a:buFont typeface="Noto Sans" panose="020B0502040504020204"/>
              <a:buNone/>
            </a:pPr>
            <a:r>
              <a:rPr lang="zh-TW" sz="940" b="1" i="0" u="none" strike="noStrike" cap="none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溝通斷層形成</a:t>
            </a:r>
            <a:endParaRPr sz="94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77" name="Google Shape;277;p23"/>
          <p:cNvSpPr/>
          <p:nvPr/>
        </p:nvSpPr>
        <p:spPr>
          <a:xfrm>
            <a:off x="821531" y="3186113"/>
            <a:ext cx="3293269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 panose="020B0502040504020204"/>
              <a:buNone/>
            </a:pPr>
            <a:r>
              <a:rPr lang="zh-TW" sz="835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工作量差異導致團隊成員之間的互動減少，形成溝通斷層，影響工作協調和信息共享。 </a:t>
            </a:r>
            <a:endParaRPr sz="8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78" name="Google Shape;278;p23"/>
          <p:cNvSpPr/>
          <p:nvPr/>
        </p:nvSpPr>
        <p:spPr>
          <a:xfrm>
            <a:off x="428625" y="3750469"/>
            <a:ext cx="285750" cy="285750"/>
          </a:xfrm>
          <a:prstGeom prst="ellipse">
            <a:avLst/>
          </a:prstGeom>
          <a:solidFill>
            <a:srgbClr val="4A90E2">
              <a:alpha val="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79" name="Google Shape;279;p23" descr="preencoded.png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507206" y="3829050"/>
            <a:ext cx="128588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3"/>
          <p:cNvSpPr/>
          <p:nvPr/>
        </p:nvSpPr>
        <p:spPr>
          <a:xfrm>
            <a:off x="821531" y="3750469"/>
            <a:ext cx="3293269" cy="19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788"/>
              </a:buClr>
              <a:buSzPts val="942"/>
              <a:buFont typeface="Noto Sans" panose="020B0502040504020204"/>
              <a:buNone/>
            </a:pPr>
            <a:r>
              <a:rPr lang="zh-TW" sz="940" b="1" i="0" u="none" strike="noStrike" cap="none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整體效能降低</a:t>
            </a:r>
            <a:endParaRPr sz="94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81" name="Google Shape;281;p23"/>
          <p:cNvSpPr/>
          <p:nvPr/>
        </p:nvSpPr>
        <p:spPr>
          <a:xfrm>
            <a:off x="821531" y="3979069"/>
            <a:ext cx="3293269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 panose="020B0502040504020204"/>
              <a:buNone/>
            </a:pPr>
            <a:r>
              <a:rPr lang="zh-TW" sz="835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團隊氛圍惡化，即使是工作量正常的員工也會受到影響，導致整體工作效能和創新能力下降。 </a:t>
            </a:r>
            <a:endParaRPr sz="8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82" name="Google Shape;282;p23"/>
          <p:cNvSpPr/>
          <p:nvPr/>
        </p:nvSpPr>
        <p:spPr>
          <a:xfrm>
            <a:off x="4743450" y="404971"/>
            <a:ext cx="4114800" cy="20002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3" name="Google Shape;283;p23"/>
          <p:cNvSpPr/>
          <p:nvPr/>
        </p:nvSpPr>
        <p:spPr>
          <a:xfrm>
            <a:off x="4886325" y="547846"/>
            <a:ext cx="3829050" cy="19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788"/>
              </a:buClr>
              <a:buSzPts val="942"/>
              <a:buFont typeface="Noto Sans" panose="020B0502040504020204"/>
              <a:buNone/>
            </a:pPr>
            <a:r>
              <a:rPr lang="zh-TW" sz="940" b="1" i="0" u="none" strike="noStrike" cap="none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不公平工作分配對團隊的影響程度</a:t>
            </a:r>
            <a:endParaRPr sz="94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84" name="Google Shape;284;p23" descr="preencoded.png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4886325" y="847884"/>
            <a:ext cx="3829050" cy="157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3"/>
          <p:cNvSpPr/>
          <p:nvPr/>
        </p:nvSpPr>
        <p:spPr>
          <a:xfrm>
            <a:off x="4886325" y="2490946"/>
            <a:ext cx="3829050" cy="150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32"/>
              <a:buFont typeface="Noto Sans" panose="020B0502040504020204"/>
              <a:buNone/>
            </a:pPr>
            <a:r>
              <a:rPr lang="zh-TW" sz="730" b="0" i="0" u="none" strike="noStrike" cap="none">
                <a:solidFill>
                  <a:srgbClr val="666666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資料來源：組織行為學研究報告，2024 </a:t>
            </a:r>
            <a:endParaRPr sz="73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86" name="Google Shape;286;p23"/>
          <p:cNvSpPr/>
          <p:nvPr/>
        </p:nvSpPr>
        <p:spPr>
          <a:xfrm>
            <a:off x="4742815" y="2727960"/>
            <a:ext cx="4115435" cy="22974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87" name="Google Shape;287;p23" descr="preencoded.png"/>
          <p:cNvPicPr preferRelativeResize="0"/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5219700" y="2859405"/>
            <a:ext cx="3241675" cy="205359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3"/>
          <p:cNvSpPr/>
          <p:nvPr/>
        </p:nvSpPr>
        <p:spPr>
          <a:xfrm>
            <a:off x="8801016" y="5472113"/>
            <a:ext cx="57234" cy="150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32"/>
              <a:buFont typeface="Noto Sans" panose="020B0502040504020204"/>
              <a:buNone/>
            </a:pPr>
            <a:r>
              <a:rPr lang="zh-TW" sz="730" b="0" i="0" u="none" strike="noStrike" cap="none">
                <a:solidFill>
                  <a:srgbClr val="666666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5</a:t>
            </a:r>
            <a:endParaRPr sz="73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4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614988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4"/>
          <p:cNvSpPr/>
          <p:nvPr/>
        </p:nvSpPr>
        <p:spPr>
          <a:xfrm>
            <a:off x="0" y="0"/>
            <a:ext cx="9144000" cy="57150"/>
          </a:xfrm>
          <a:prstGeom prst="rect">
            <a:avLst/>
          </a:prstGeom>
          <a:solidFill>
            <a:srgbClr val="3D8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6" name="Google Shape;296;p24"/>
          <p:cNvSpPr/>
          <p:nvPr/>
        </p:nvSpPr>
        <p:spPr>
          <a:xfrm>
            <a:off x="285750" y="271463"/>
            <a:ext cx="8572500" cy="421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8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788"/>
              </a:buClr>
              <a:buSzPts val="1800"/>
              <a:buFont typeface="Noto Sans" panose="020B0502040504020204"/>
              <a:buNone/>
            </a:pPr>
            <a:r>
              <a:rPr lang="zh-TW" sz="1800" b="1" i="0" u="none" strike="noStrike" cap="none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更佳的處理方法</a:t>
            </a: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97" name="Google Shape;297;p24"/>
          <p:cNvSpPr/>
          <p:nvPr/>
        </p:nvSpPr>
        <p:spPr>
          <a:xfrm>
            <a:off x="285750" y="763746"/>
            <a:ext cx="3972000" cy="435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98" name="Google Shape;298;p24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28625" y="942340"/>
            <a:ext cx="10715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4"/>
          <p:cNvSpPr/>
          <p:nvPr/>
        </p:nvSpPr>
        <p:spPr>
          <a:xfrm>
            <a:off x="607226" y="906625"/>
            <a:ext cx="26361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788"/>
              </a:buClr>
              <a:buSzPts val="1046"/>
              <a:buFont typeface="Noto Sans" panose="020B0502040504020204"/>
              <a:buNone/>
            </a:pPr>
            <a:r>
              <a:rPr lang="zh-TW" sz="1045" b="1" i="0" u="none" strike="noStrike" cap="none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如何更有效地處理工作量大增的情況 </a:t>
            </a:r>
            <a:endParaRPr sz="104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00" name="Google Shape;300;p24"/>
          <p:cNvSpPr/>
          <p:nvPr/>
        </p:nvSpPr>
        <p:spPr>
          <a:xfrm>
            <a:off x="428625" y="1237032"/>
            <a:ext cx="285900" cy="285900"/>
          </a:xfrm>
          <a:prstGeom prst="ellipse">
            <a:avLst/>
          </a:prstGeom>
          <a:solidFill>
            <a:srgbClr val="4A90E2">
              <a:alpha val="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01" name="Google Shape;301;p24" descr="preencoded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91133" y="1306671"/>
            <a:ext cx="160734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4"/>
          <p:cNvSpPr/>
          <p:nvPr/>
        </p:nvSpPr>
        <p:spPr>
          <a:xfrm>
            <a:off x="821531" y="1228090"/>
            <a:ext cx="3293269" cy="19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788"/>
              </a:buClr>
              <a:buSzPts val="942"/>
              <a:buFont typeface="Noto Sans" panose="020B0502040504020204"/>
              <a:buNone/>
            </a:pPr>
            <a:r>
              <a:rPr lang="zh-TW" sz="940" b="1" i="0" u="none" strike="noStrike" cap="none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召開團隊會議，共同商討解決方案</a:t>
            </a:r>
            <a:endParaRPr sz="94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03" name="Google Shape;303;p24"/>
          <p:cNvSpPr/>
          <p:nvPr/>
        </p:nvSpPr>
        <p:spPr>
          <a:xfrm>
            <a:off x="821531" y="1456690"/>
            <a:ext cx="3293269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 panose="020B0502040504020204"/>
              <a:buNone/>
            </a:pPr>
            <a:r>
              <a:rPr lang="zh-TW" sz="835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讓團隊成員參與決策過程，共同討論如何應對工作量增加的挑戰，增強團隊凝聚力和責任感。 </a:t>
            </a:r>
            <a:endParaRPr sz="8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04" name="Google Shape;304;p24"/>
          <p:cNvSpPr/>
          <p:nvPr/>
        </p:nvSpPr>
        <p:spPr>
          <a:xfrm>
            <a:off x="428625" y="2029988"/>
            <a:ext cx="285900" cy="285900"/>
          </a:xfrm>
          <a:prstGeom prst="ellipse">
            <a:avLst/>
          </a:prstGeom>
          <a:solidFill>
            <a:srgbClr val="4A90E2">
              <a:alpha val="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05" name="Google Shape;305;p24" descr="preencoded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07206" y="2099628"/>
            <a:ext cx="128588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4"/>
          <p:cNvSpPr/>
          <p:nvPr/>
        </p:nvSpPr>
        <p:spPr>
          <a:xfrm>
            <a:off x="821531" y="2021046"/>
            <a:ext cx="3293269" cy="19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788"/>
              </a:buClr>
              <a:buSzPts val="942"/>
              <a:buFont typeface="Noto Sans" panose="020B0502040504020204"/>
              <a:buNone/>
            </a:pPr>
            <a:r>
              <a:rPr lang="zh-TW" sz="940" b="1" i="0" u="none" strike="noStrike" cap="none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根據能力和專長公平分配工作</a:t>
            </a:r>
            <a:endParaRPr sz="94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07" name="Google Shape;307;p24"/>
          <p:cNvSpPr/>
          <p:nvPr/>
        </p:nvSpPr>
        <p:spPr>
          <a:xfrm>
            <a:off x="821531" y="2249646"/>
            <a:ext cx="3293269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 panose="020B0502040504020204"/>
              <a:buNone/>
            </a:pPr>
            <a:r>
              <a:rPr lang="zh-TW" sz="835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考慮每位成員的專業能力、工作經驗和當前工作量，進行合理分配，確保工作負擔相對均衡。 </a:t>
            </a:r>
            <a:endParaRPr sz="8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08" name="Google Shape;308;p24"/>
          <p:cNvSpPr/>
          <p:nvPr/>
        </p:nvSpPr>
        <p:spPr>
          <a:xfrm>
            <a:off x="428625" y="2815469"/>
            <a:ext cx="285900" cy="285900"/>
          </a:xfrm>
          <a:prstGeom prst="ellipse">
            <a:avLst/>
          </a:prstGeom>
          <a:solidFill>
            <a:srgbClr val="4A90E2">
              <a:alpha val="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09" name="Google Shape;309;p24" descr="preencoded.png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99170" y="2892584"/>
            <a:ext cx="144661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4"/>
          <p:cNvSpPr/>
          <p:nvPr/>
        </p:nvSpPr>
        <p:spPr>
          <a:xfrm>
            <a:off x="821531" y="2814003"/>
            <a:ext cx="3293269" cy="19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788"/>
              </a:buClr>
              <a:buSzPts val="942"/>
              <a:buFont typeface="Noto Sans" panose="020B0502040504020204"/>
              <a:buNone/>
            </a:pPr>
            <a:r>
              <a:rPr lang="zh-TW" sz="940" b="1" i="0" u="none" strike="noStrike" cap="none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優化工作流程，提高效率</a:t>
            </a:r>
            <a:endParaRPr sz="94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11" name="Google Shape;311;p24"/>
          <p:cNvSpPr/>
          <p:nvPr/>
        </p:nvSpPr>
        <p:spPr>
          <a:xfrm>
            <a:off x="821531" y="3042603"/>
            <a:ext cx="3293269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 panose="020B0502040504020204"/>
              <a:buNone/>
            </a:pPr>
            <a:r>
              <a:rPr lang="zh-TW" sz="835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檢視現有工作流程，找出可以簡化或自動化的環節，減少不必要的工作量，提高整體效率。 </a:t>
            </a:r>
            <a:endParaRPr sz="8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12" name="Google Shape;312;p24"/>
          <p:cNvSpPr/>
          <p:nvPr/>
        </p:nvSpPr>
        <p:spPr>
          <a:xfrm>
            <a:off x="428625" y="3615901"/>
            <a:ext cx="285900" cy="285900"/>
          </a:xfrm>
          <a:prstGeom prst="ellipse">
            <a:avLst/>
          </a:prstGeom>
          <a:solidFill>
            <a:srgbClr val="4A90E2">
              <a:alpha val="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13" name="Google Shape;313;p24" descr="preencoded.png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491133" y="3685540"/>
            <a:ext cx="160734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4"/>
          <p:cNvSpPr/>
          <p:nvPr/>
        </p:nvSpPr>
        <p:spPr>
          <a:xfrm>
            <a:off x="821531" y="3606959"/>
            <a:ext cx="3293269" cy="19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788"/>
              </a:buClr>
              <a:buSzPts val="942"/>
              <a:buFont typeface="Noto Sans" panose="020B0502040504020204"/>
              <a:buNone/>
            </a:pPr>
            <a:r>
              <a:rPr lang="zh-TW" sz="940" b="1" i="0" u="none" strike="noStrike" cap="none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建立互助機制，促進團隊合作</a:t>
            </a:r>
            <a:endParaRPr sz="94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15" name="Google Shape;315;p24"/>
          <p:cNvSpPr/>
          <p:nvPr/>
        </p:nvSpPr>
        <p:spPr>
          <a:xfrm>
            <a:off x="821531" y="3835559"/>
            <a:ext cx="3293269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 panose="020B0502040504020204"/>
              <a:buNone/>
            </a:pPr>
            <a:r>
              <a:rPr lang="zh-TW" sz="835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鼓勵團隊成員互相支援，當某位成員工作量過大時，其他成員可以提供協助，共同完成任務。 </a:t>
            </a:r>
            <a:endParaRPr sz="8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16" name="Google Shape;316;p24"/>
          <p:cNvSpPr/>
          <p:nvPr/>
        </p:nvSpPr>
        <p:spPr>
          <a:xfrm>
            <a:off x="428625" y="4408857"/>
            <a:ext cx="285900" cy="285900"/>
          </a:xfrm>
          <a:prstGeom prst="ellipse">
            <a:avLst/>
          </a:prstGeom>
          <a:solidFill>
            <a:srgbClr val="4A90E2">
              <a:alpha val="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17" name="Google Shape;317;p24" descr="preencoded.png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523280" y="4478496"/>
            <a:ext cx="96441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4"/>
          <p:cNvSpPr/>
          <p:nvPr/>
        </p:nvSpPr>
        <p:spPr>
          <a:xfrm>
            <a:off x="821531" y="4399915"/>
            <a:ext cx="3293269" cy="19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788"/>
              </a:buClr>
              <a:buSzPts val="942"/>
              <a:buFont typeface="Noto Sans" panose="020B0502040504020204"/>
              <a:buNone/>
            </a:pPr>
            <a:r>
              <a:rPr lang="zh-TW" sz="940" b="1" i="0" u="none" strike="noStrike" cap="none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定期檢視進度，及時調整策略</a:t>
            </a:r>
            <a:endParaRPr sz="94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19" name="Google Shape;319;p24"/>
          <p:cNvSpPr/>
          <p:nvPr/>
        </p:nvSpPr>
        <p:spPr>
          <a:xfrm>
            <a:off x="821531" y="4628515"/>
            <a:ext cx="3293269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 panose="020B0502040504020204"/>
              <a:buNone/>
            </a:pPr>
            <a:r>
              <a:rPr lang="zh-TW" sz="835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定期召開進度會議，了解各成員的工作情況，及時發現問題並調整工作分配，確保團隊整體運作順暢。 </a:t>
            </a:r>
            <a:endParaRPr sz="8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20" name="Google Shape;320;p24"/>
          <p:cNvSpPr/>
          <p:nvPr/>
        </p:nvSpPr>
        <p:spPr>
          <a:xfrm>
            <a:off x="4743450" y="907256"/>
            <a:ext cx="4114800" cy="20002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1" name="Google Shape;321;p24"/>
          <p:cNvSpPr/>
          <p:nvPr/>
        </p:nvSpPr>
        <p:spPr>
          <a:xfrm>
            <a:off x="4886325" y="1050131"/>
            <a:ext cx="3829050" cy="19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788"/>
              </a:buClr>
              <a:buSzPts val="942"/>
              <a:buFont typeface="Noto Sans" panose="020B0502040504020204"/>
              <a:buNone/>
            </a:pPr>
            <a:r>
              <a:rPr lang="zh-TW" sz="940" b="1" i="0" u="none" strike="noStrike" cap="none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不同工作分配方式的團隊滿意度比較</a:t>
            </a:r>
            <a:endParaRPr sz="94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22" name="Google Shape;322;p24" descr="preencoded.png"/>
          <p:cNvPicPr preferRelativeResize="0"/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4886325" y="1350169"/>
            <a:ext cx="3829050" cy="157162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4"/>
          <p:cNvSpPr/>
          <p:nvPr/>
        </p:nvSpPr>
        <p:spPr>
          <a:xfrm>
            <a:off x="4886325" y="2993231"/>
            <a:ext cx="3829050" cy="150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32"/>
              <a:buFont typeface="Noto Sans" panose="020B0502040504020204"/>
              <a:buNone/>
            </a:pPr>
            <a:r>
              <a:rPr lang="zh-TW" sz="730" b="0" i="0" u="none" strike="noStrike" cap="none">
                <a:solidFill>
                  <a:srgbClr val="666666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資料來源：團隊管理效能研究，2024 </a:t>
            </a:r>
            <a:endParaRPr sz="73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24" name="Google Shape;324;p24"/>
          <p:cNvSpPr/>
          <p:nvPr/>
        </p:nvSpPr>
        <p:spPr>
          <a:xfrm>
            <a:off x="4743450" y="3337418"/>
            <a:ext cx="4114800" cy="14187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25" name="Google Shape;325;p24" descr="preencoded.png"/>
          <p:cNvPicPr preferRelativeResize="0"/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4886325" y="3515377"/>
            <a:ext cx="142875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4"/>
          <p:cNvSpPr/>
          <p:nvPr/>
        </p:nvSpPr>
        <p:spPr>
          <a:xfrm>
            <a:off x="5100638" y="3479658"/>
            <a:ext cx="1714500" cy="21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788"/>
              </a:buClr>
              <a:buSzPts val="1046"/>
              <a:buFont typeface="Noto Sans" panose="020B0502040504020204"/>
              <a:buNone/>
            </a:pPr>
            <a:r>
              <a:rPr lang="zh-TW" sz="1045" b="1" i="0" u="none" strike="noStrike" cap="none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工作量分配的最佳實踐流程 </a:t>
            </a:r>
            <a:endParaRPr sz="104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27" name="Google Shape;327;p24"/>
          <p:cNvSpPr/>
          <p:nvPr/>
        </p:nvSpPr>
        <p:spPr>
          <a:xfrm>
            <a:off x="5282078" y="3836845"/>
            <a:ext cx="357188" cy="357188"/>
          </a:xfrm>
          <a:prstGeom prst="ellipse">
            <a:avLst/>
          </a:prstGeom>
          <a:solidFill>
            <a:srgbClr val="1F47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8" name="Google Shape;328;p24"/>
          <p:cNvSpPr/>
          <p:nvPr/>
        </p:nvSpPr>
        <p:spPr>
          <a:xfrm>
            <a:off x="5282078" y="4339130"/>
            <a:ext cx="357188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46"/>
              <a:buFont typeface="Noto Sans" panose="020B0502040504020204"/>
              <a:buNone/>
            </a:pPr>
            <a:r>
              <a:rPr lang="zh-TW" sz="1045" b="1" i="0" u="none" strike="noStrike" cap="none">
                <a:solidFill>
                  <a:srgbClr val="FFFFFF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1</a:t>
            </a:r>
            <a:endParaRPr sz="104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29" name="Google Shape;329;p24"/>
          <p:cNvSpPr/>
          <p:nvPr/>
        </p:nvSpPr>
        <p:spPr>
          <a:xfrm>
            <a:off x="4886325" y="4265470"/>
            <a:ext cx="1148693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788"/>
              </a:buClr>
              <a:buSzPts val="837"/>
              <a:buFont typeface="Noto Sans" panose="020B0502040504020204"/>
              <a:buNone/>
            </a:pPr>
            <a:r>
              <a:rPr lang="zh-TW" sz="835" b="1" i="0" u="none" strike="noStrike" cap="none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評估</a:t>
            </a:r>
            <a:endParaRPr sz="8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30" name="Google Shape;330;p24"/>
          <p:cNvSpPr/>
          <p:nvPr/>
        </p:nvSpPr>
        <p:spPr>
          <a:xfrm>
            <a:off x="4886325" y="4472639"/>
            <a:ext cx="1148693" cy="14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 panose="020B0502040504020204"/>
              <a:buNone/>
            </a:pPr>
            <a:r>
              <a:rPr lang="zh-TW" sz="730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評估工作量與團隊能力</a:t>
            </a:r>
            <a:endParaRPr sz="73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31" name="Google Shape;331;p24"/>
          <p:cNvSpPr/>
          <p:nvPr/>
        </p:nvSpPr>
        <p:spPr>
          <a:xfrm>
            <a:off x="6622256" y="3829225"/>
            <a:ext cx="357188" cy="357188"/>
          </a:xfrm>
          <a:prstGeom prst="ellipse">
            <a:avLst/>
          </a:prstGeom>
          <a:solidFill>
            <a:srgbClr val="1F47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2" name="Google Shape;332;p24"/>
          <p:cNvSpPr/>
          <p:nvPr/>
        </p:nvSpPr>
        <p:spPr>
          <a:xfrm>
            <a:off x="6622256" y="3829225"/>
            <a:ext cx="357188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46"/>
              <a:buFont typeface="Noto Sans" panose="020B0502040504020204"/>
              <a:buNone/>
            </a:pPr>
            <a:r>
              <a:rPr lang="zh-TW" sz="1045" b="1" i="0" u="none" strike="noStrike" cap="none">
                <a:solidFill>
                  <a:srgbClr val="FFFFFF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2</a:t>
            </a:r>
            <a:endParaRPr sz="104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33" name="Google Shape;333;p24"/>
          <p:cNvSpPr/>
          <p:nvPr/>
        </p:nvSpPr>
        <p:spPr>
          <a:xfrm>
            <a:off x="6226504" y="4265470"/>
            <a:ext cx="1148693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788"/>
              </a:buClr>
              <a:buSzPts val="837"/>
              <a:buFont typeface="Noto Sans" panose="020B0502040504020204"/>
              <a:buNone/>
            </a:pPr>
            <a:r>
              <a:rPr lang="zh-TW" sz="835" b="1" i="0" u="none" strike="noStrike" cap="none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協商</a:t>
            </a:r>
            <a:endParaRPr sz="8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34" name="Google Shape;334;p24"/>
          <p:cNvSpPr/>
          <p:nvPr/>
        </p:nvSpPr>
        <p:spPr>
          <a:xfrm>
            <a:off x="6225869" y="4472639"/>
            <a:ext cx="1148693" cy="14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 panose="020B0502040504020204"/>
              <a:buNone/>
            </a:pPr>
            <a:r>
              <a:rPr lang="zh-TW" sz="730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團隊共同討論分配方案</a:t>
            </a:r>
            <a:endParaRPr sz="73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35" name="Google Shape;335;p24"/>
          <p:cNvSpPr/>
          <p:nvPr/>
        </p:nvSpPr>
        <p:spPr>
          <a:xfrm>
            <a:off x="7962435" y="3836845"/>
            <a:ext cx="357188" cy="357188"/>
          </a:xfrm>
          <a:prstGeom prst="ellipse">
            <a:avLst/>
          </a:prstGeom>
          <a:solidFill>
            <a:srgbClr val="1F47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6" name="Google Shape;336;p24"/>
          <p:cNvSpPr/>
          <p:nvPr/>
        </p:nvSpPr>
        <p:spPr>
          <a:xfrm>
            <a:off x="7962435" y="4339130"/>
            <a:ext cx="357188" cy="35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46"/>
              <a:buFont typeface="Noto Sans" panose="020B0502040504020204"/>
              <a:buNone/>
            </a:pPr>
            <a:r>
              <a:rPr lang="zh-TW" sz="1045" b="1" i="0" u="none" strike="noStrike" cap="none">
                <a:solidFill>
                  <a:srgbClr val="FFFFFF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3</a:t>
            </a:r>
            <a:endParaRPr sz="104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37" name="Google Shape;337;p24"/>
          <p:cNvSpPr/>
          <p:nvPr/>
        </p:nvSpPr>
        <p:spPr>
          <a:xfrm>
            <a:off x="7566682" y="4265470"/>
            <a:ext cx="1148693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788"/>
              </a:buClr>
              <a:buSzPts val="837"/>
              <a:buFont typeface="Noto Sans" panose="020B0502040504020204"/>
              <a:buNone/>
            </a:pPr>
            <a:r>
              <a:rPr lang="zh-TW" sz="835" b="1" i="0" u="none" strike="noStrike" cap="none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執行</a:t>
            </a:r>
            <a:endParaRPr sz="83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38" name="Google Shape;338;p24"/>
          <p:cNvSpPr/>
          <p:nvPr/>
        </p:nvSpPr>
        <p:spPr>
          <a:xfrm>
            <a:off x="7566682" y="4472639"/>
            <a:ext cx="1148693" cy="14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 panose="020B0502040504020204"/>
              <a:buNone/>
            </a:pPr>
            <a:r>
              <a:rPr lang="zh-TW" sz="730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實施並定期檢視調整</a:t>
            </a:r>
            <a:endParaRPr sz="73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39" name="Google Shape;339;p24"/>
          <p:cNvSpPr/>
          <p:nvPr/>
        </p:nvSpPr>
        <p:spPr>
          <a:xfrm>
            <a:off x="8801016" y="5322094"/>
            <a:ext cx="57234" cy="150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32"/>
              <a:buFont typeface="Noto Sans" panose="020B0502040504020204"/>
              <a:buNone/>
            </a:pPr>
            <a:r>
              <a:rPr lang="zh-TW" sz="730" b="0" i="0" u="none" strike="noStrike" cap="none">
                <a:solidFill>
                  <a:srgbClr val="666666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6</a:t>
            </a:r>
            <a:endParaRPr sz="73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40" name="Google Shape;340;p24"/>
          <p:cNvSpPr/>
          <p:nvPr/>
        </p:nvSpPr>
        <p:spPr>
          <a:xfrm>
            <a:off x="5281771" y="3934794"/>
            <a:ext cx="357188" cy="161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46"/>
              <a:buFont typeface="Noto Sans" panose="020B0502040504020204"/>
              <a:buNone/>
            </a:pPr>
            <a:r>
              <a:rPr lang="zh-TW" sz="1045" b="1" i="0" u="none" strike="noStrike" cap="none">
                <a:solidFill>
                  <a:srgbClr val="FFFFFF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1</a:t>
            </a:r>
            <a:endParaRPr sz="104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41" name="Google Shape;341;p24"/>
          <p:cNvSpPr/>
          <p:nvPr/>
        </p:nvSpPr>
        <p:spPr>
          <a:xfrm>
            <a:off x="7962106" y="3935429"/>
            <a:ext cx="357188" cy="161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46"/>
              <a:buFont typeface="Noto Sans" panose="020B0502040504020204"/>
              <a:buNone/>
            </a:pPr>
            <a:r>
              <a:rPr lang="zh-TW" sz="1045" b="1" i="0" u="none" strike="noStrike" cap="none">
                <a:solidFill>
                  <a:srgbClr val="FFFFFF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3</a:t>
            </a:r>
            <a:endParaRPr sz="104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25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5"/>
          <p:cNvSpPr/>
          <p:nvPr/>
        </p:nvSpPr>
        <p:spPr>
          <a:xfrm>
            <a:off x="0" y="0"/>
            <a:ext cx="9144000" cy="57150"/>
          </a:xfrm>
          <a:prstGeom prst="rect">
            <a:avLst/>
          </a:prstGeom>
          <a:solidFill>
            <a:srgbClr val="3D8B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9" name="Google Shape;349;p25"/>
          <p:cNvSpPr/>
          <p:nvPr/>
        </p:nvSpPr>
        <p:spPr>
          <a:xfrm>
            <a:off x="285750" y="271463"/>
            <a:ext cx="8572500" cy="421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8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788"/>
              </a:buClr>
              <a:buSzPts val="1800"/>
              <a:buFont typeface="Noto Sans" panose="020B0502040504020204"/>
              <a:buNone/>
            </a:pPr>
            <a:r>
              <a:rPr lang="zh-TW" sz="1800" b="1" i="0" u="none" strike="noStrike" cap="none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團隊管理關鍵原則</a:t>
            </a: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50" name="Google Shape;350;p25"/>
          <p:cNvSpPr/>
          <p:nvPr/>
        </p:nvSpPr>
        <p:spPr>
          <a:xfrm>
            <a:off x="285750" y="907250"/>
            <a:ext cx="4190700" cy="332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51" name="Google Shape;351;p25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28625" y="1085850"/>
            <a:ext cx="160734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5"/>
          <p:cNvSpPr/>
          <p:nvPr/>
        </p:nvSpPr>
        <p:spPr>
          <a:xfrm>
            <a:off x="660801" y="1050125"/>
            <a:ext cx="21129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788"/>
              </a:buClr>
              <a:buSzPts val="1046"/>
              <a:buFont typeface="Noto Sans" panose="020B0502040504020204"/>
              <a:buNone/>
            </a:pPr>
            <a:r>
              <a:rPr lang="zh-TW" sz="1045" b="1" i="0" u="none" strike="noStrike" cap="none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有效團隊管理的核心原則 </a:t>
            </a:r>
            <a:endParaRPr sz="104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53" name="Google Shape;353;p25"/>
          <p:cNvSpPr/>
          <p:nvPr/>
        </p:nvSpPr>
        <p:spPr>
          <a:xfrm>
            <a:off x="428625" y="1371600"/>
            <a:ext cx="257175" cy="257175"/>
          </a:xfrm>
          <a:prstGeom prst="ellipse">
            <a:avLst/>
          </a:prstGeom>
          <a:solidFill>
            <a:srgbClr val="4A90E2">
              <a:alpha val="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54" name="Google Shape;354;p25" descr="preencoded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85775" y="1443038"/>
            <a:ext cx="142875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5"/>
          <p:cNvSpPr/>
          <p:nvPr/>
        </p:nvSpPr>
        <p:spPr>
          <a:xfrm>
            <a:off x="771525" y="1371600"/>
            <a:ext cx="3343275" cy="19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788"/>
              </a:buClr>
              <a:buSzPts val="942"/>
              <a:buFont typeface="Noto Sans" panose="020B0502040504020204"/>
              <a:buNone/>
            </a:pPr>
            <a:r>
              <a:rPr lang="zh-TW" sz="940" b="1" i="0" u="none" strike="noStrike" cap="none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公平與透明</a:t>
            </a:r>
            <a:endParaRPr sz="94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56" name="Google Shape;356;p25"/>
          <p:cNvSpPr/>
          <p:nvPr/>
        </p:nvSpPr>
        <p:spPr>
          <a:xfrm>
            <a:off x="771525" y="1593056"/>
            <a:ext cx="3343275" cy="150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85"/>
              <a:buFont typeface="Noto Sans" panose="020B0502040504020204"/>
              <a:buNone/>
            </a:pPr>
            <a:r>
              <a:rPr lang="zh-TW" sz="785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確保工作分配、獎勵和評價體系的公平性，並保持決策過程的透明度。 </a:t>
            </a:r>
            <a:endParaRPr sz="78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57" name="Google Shape;357;p25"/>
          <p:cNvSpPr/>
          <p:nvPr/>
        </p:nvSpPr>
        <p:spPr>
          <a:xfrm>
            <a:off x="428625" y="1921669"/>
            <a:ext cx="257175" cy="257175"/>
          </a:xfrm>
          <a:prstGeom prst="ellipse">
            <a:avLst/>
          </a:prstGeom>
          <a:solidFill>
            <a:srgbClr val="4A90E2">
              <a:alpha val="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58" name="Google Shape;358;p25" descr="preencoded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85775" y="1993106"/>
            <a:ext cx="142875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5"/>
          <p:cNvSpPr/>
          <p:nvPr/>
        </p:nvSpPr>
        <p:spPr>
          <a:xfrm>
            <a:off x="771525" y="1921669"/>
            <a:ext cx="3343275" cy="19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788"/>
              </a:buClr>
              <a:buSzPts val="942"/>
              <a:buFont typeface="Noto Sans" panose="020B0502040504020204"/>
              <a:buNone/>
            </a:pPr>
            <a:r>
              <a:rPr lang="zh-TW" sz="940" b="1" i="0" u="none" strike="noStrike" cap="none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開放溝通</a:t>
            </a:r>
            <a:endParaRPr sz="94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60" name="Google Shape;360;p25"/>
          <p:cNvSpPr/>
          <p:nvPr/>
        </p:nvSpPr>
        <p:spPr>
          <a:xfrm>
            <a:off x="771525" y="2072666"/>
            <a:ext cx="3705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85"/>
              <a:buFont typeface="Noto Sans" panose="020B0502040504020204"/>
              <a:buNone/>
            </a:pPr>
            <a:r>
              <a:rPr lang="zh-TW" sz="785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建立雙向溝通機制，鼓勵團隊成員表達意見和顧慮，管理者也應及時提供反饋。 </a:t>
            </a:r>
            <a:endParaRPr sz="78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61" name="Google Shape;361;p25"/>
          <p:cNvSpPr/>
          <p:nvPr/>
        </p:nvSpPr>
        <p:spPr>
          <a:xfrm>
            <a:off x="428625" y="2445609"/>
            <a:ext cx="257100" cy="257100"/>
          </a:xfrm>
          <a:prstGeom prst="ellipse">
            <a:avLst/>
          </a:prstGeom>
          <a:solidFill>
            <a:srgbClr val="4A90E2">
              <a:alpha val="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62" name="Google Shape;362;p25" descr="preencoded.png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85775" y="2517047"/>
            <a:ext cx="142875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5"/>
          <p:cNvSpPr/>
          <p:nvPr/>
        </p:nvSpPr>
        <p:spPr>
          <a:xfrm>
            <a:off x="771525" y="2445609"/>
            <a:ext cx="33432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788"/>
              </a:buClr>
              <a:buSzPts val="942"/>
              <a:buFont typeface="Noto Sans" panose="020B0502040504020204"/>
              <a:buNone/>
            </a:pPr>
            <a:r>
              <a:rPr lang="zh-TW" sz="940" b="1" i="0" u="none" strike="noStrike" cap="none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團隊參與</a:t>
            </a:r>
            <a:endParaRPr sz="94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64" name="Google Shape;364;p25"/>
          <p:cNvSpPr/>
          <p:nvPr/>
        </p:nvSpPr>
        <p:spPr>
          <a:xfrm>
            <a:off x="771525" y="2667066"/>
            <a:ext cx="33432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85"/>
              <a:buFont typeface="Noto Sans" panose="020B0502040504020204"/>
              <a:buNone/>
            </a:pPr>
            <a:r>
              <a:rPr lang="zh-TW" sz="785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在重要決策過程中納入團隊成員的意見，增強歸屬感和責任感。 </a:t>
            </a:r>
            <a:endParaRPr sz="78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65" name="Google Shape;365;p25"/>
          <p:cNvSpPr/>
          <p:nvPr/>
        </p:nvSpPr>
        <p:spPr>
          <a:xfrm>
            <a:off x="428625" y="2983935"/>
            <a:ext cx="257100" cy="257100"/>
          </a:xfrm>
          <a:prstGeom prst="ellipse">
            <a:avLst/>
          </a:prstGeom>
          <a:solidFill>
            <a:srgbClr val="4A90E2">
              <a:alpha val="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66" name="Google Shape;366;p25" descr="preencoded.png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485775" y="3043629"/>
            <a:ext cx="142875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5"/>
          <p:cNvSpPr/>
          <p:nvPr/>
        </p:nvSpPr>
        <p:spPr>
          <a:xfrm>
            <a:off x="771525" y="2995678"/>
            <a:ext cx="33432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788"/>
              </a:buClr>
              <a:buSzPts val="942"/>
              <a:buFont typeface="Noto Sans" panose="020B0502040504020204"/>
              <a:buNone/>
            </a:pPr>
            <a:r>
              <a:rPr lang="zh-TW" sz="940" b="1" i="0" u="none" strike="noStrike" cap="none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個人發展</a:t>
            </a:r>
            <a:endParaRPr sz="94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68" name="Google Shape;368;p25"/>
          <p:cNvSpPr/>
          <p:nvPr/>
        </p:nvSpPr>
        <p:spPr>
          <a:xfrm>
            <a:off x="771525" y="3217134"/>
            <a:ext cx="33432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85"/>
              <a:buFont typeface="Noto Sans" panose="020B0502040504020204"/>
              <a:buNone/>
            </a:pPr>
            <a:r>
              <a:rPr lang="zh-TW" sz="785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關注每位成員的職業發展需求，提供學習和成長的機會。 </a:t>
            </a:r>
            <a:endParaRPr sz="78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69" name="Google Shape;369;p25"/>
          <p:cNvSpPr/>
          <p:nvPr/>
        </p:nvSpPr>
        <p:spPr>
          <a:xfrm>
            <a:off x="428625" y="3534004"/>
            <a:ext cx="257100" cy="257100"/>
          </a:xfrm>
          <a:prstGeom prst="ellipse">
            <a:avLst/>
          </a:prstGeom>
          <a:solidFill>
            <a:srgbClr val="4A90E2">
              <a:alpha val="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70" name="Google Shape;370;p25" descr="preencoded.png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500063" y="3617184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5"/>
          <p:cNvSpPr/>
          <p:nvPr/>
        </p:nvSpPr>
        <p:spPr>
          <a:xfrm>
            <a:off x="771525" y="3545747"/>
            <a:ext cx="33432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788"/>
              </a:buClr>
              <a:buSzPts val="942"/>
              <a:buFont typeface="Noto Sans" panose="020B0502040504020204"/>
              <a:buNone/>
            </a:pPr>
            <a:r>
              <a:rPr lang="zh-TW" sz="940" b="1" i="0" u="none" strike="noStrike" cap="none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績效管理</a:t>
            </a:r>
            <a:endParaRPr sz="94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72" name="Google Shape;372;p25"/>
          <p:cNvSpPr/>
          <p:nvPr/>
        </p:nvSpPr>
        <p:spPr>
          <a:xfrm>
            <a:off x="771525" y="3767203"/>
            <a:ext cx="33432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85"/>
              <a:buFont typeface="Noto Sans" panose="020B0502040504020204"/>
              <a:buNone/>
            </a:pPr>
            <a:r>
              <a:rPr lang="zh-TW" sz="785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設定明確的目標和期望，定期評估進度和成果，及時提供反饋。 </a:t>
            </a:r>
            <a:endParaRPr sz="78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73" name="Google Shape;373;p25"/>
          <p:cNvSpPr/>
          <p:nvPr/>
        </p:nvSpPr>
        <p:spPr>
          <a:xfrm>
            <a:off x="4743450" y="907256"/>
            <a:ext cx="4114800" cy="24288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4886325" y="1050131"/>
            <a:ext cx="3829050" cy="19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788"/>
              </a:buClr>
              <a:buSzPts val="942"/>
              <a:buFont typeface="Noto Sans" panose="020B0502040504020204"/>
              <a:buNone/>
            </a:pPr>
            <a:r>
              <a:rPr lang="zh-TW" sz="940" b="1" i="0" u="none" strike="noStrike" cap="none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不同管理原則對團隊績效的影響</a:t>
            </a:r>
            <a:endParaRPr sz="94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75" name="Google Shape;375;p25" descr="preencoded.png"/>
          <p:cNvPicPr preferRelativeResize="0"/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4886325" y="1314450"/>
            <a:ext cx="382905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25"/>
          <p:cNvSpPr/>
          <p:nvPr/>
        </p:nvSpPr>
        <p:spPr>
          <a:xfrm>
            <a:off x="4886325" y="3064669"/>
            <a:ext cx="3829050" cy="128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28"/>
              <a:buFont typeface="Noto Sans" panose="020B0502040504020204"/>
              <a:buNone/>
            </a:pPr>
            <a:r>
              <a:rPr lang="zh-TW" sz="630" b="0" i="0" u="none" strike="noStrike" cap="none">
                <a:solidFill>
                  <a:srgbClr val="666666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資料來源：組織行為與團隊管理研究，2024 </a:t>
            </a:r>
            <a:endParaRPr sz="63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77" name="Google Shape;377;p25"/>
          <p:cNvSpPr/>
          <p:nvPr/>
        </p:nvSpPr>
        <p:spPr>
          <a:xfrm>
            <a:off x="4743450" y="3336131"/>
            <a:ext cx="4114800" cy="14358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78" name="Google Shape;378;p25" descr="preencoded.png"/>
          <p:cNvPicPr preferRelativeResize="0"/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4886325" y="3514725"/>
            <a:ext cx="10715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"/>
          <p:cNvSpPr/>
          <p:nvPr/>
        </p:nvSpPr>
        <p:spPr>
          <a:xfrm>
            <a:off x="5064932" y="3479000"/>
            <a:ext cx="12786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788"/>
              </a:buClr>
              <a:buSzPts val="1046"/>
              <a:buFont typeface="Noto Sans" panose="020B0502040504020204"/>
              <a:buNone/>
            </a:pPr>
            <a:r>
              <a:rPr lang="zh-TW" sz="1045" b="1" i="0" u="none" strike="noStrike" cap="none">
                <a:solidFill>
                  <a:srgbClr val="1F4788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 實踐建議 </a:t>
            </a:r>
            <a:endParaRPr sz="104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80" name="Google Shape;380;p25" descr="preencoded.png"/>
          <p:cNvPicPr preferRelativeResize="0"/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4886325" y="3821906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25"/>
          <p:cNvSpPr/>
          <p:nvPr/>
        </p:nvSpPr>
        <p:spPr>
          <a:xfrm>
            <a:off x="5072063" y="3800475"/>
            <a:ext cx="2357438" cy="150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85"/>
              <a:buFont typeface="Noto Sans" panose="020B0502040504020204"/>
              <a:buNone/>
            </a:pPr>
            <a:r>
              <a:rPr lang="zh-TW" sz="785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定期舉行團隊會議，確保信息共享和問題及時解決</a:t>
            </a:r>
            <a:endParaRPr sz="78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82" name="Google Shape;382;p25" descr="preencoded.png"/>
          <p:cNvPicPr preferRelativeResize="0"/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4886325" y="4029075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5"/>
          <p:cNvSpPr/>
          <p:nvPr/>
        </p:nvSpPr>
        <p:spPr>
          <a:xfrm>
            <a:off x="5072063" y="4007644"/>
            <a:ext cx="2357438" cy="150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85"/>
              <a:buFont typeface="Noto Sans" panose="020B0502040504020204"/>
              <a:buNone/>
            </a:pPr>
            <a:r>
              <a:rPr lang="zh-TW" sz="785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建立明確的工作分配機制，確保任務分配的公平性</a:t>
            </a:r>
            <a:endParaRPr sz="78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84" name="Google Shape;384;p25" descr="preencoded.png"/>
          <p:cNvPicPr preferRelativeResize="0"/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4886325" y="4236244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25"/>
          <p:cNvSpPr/>
          <p:nvPr/>
        </p:nvSpPr>
        <p:spPr>
          <a:xfrm>
            <a:off x="5072063" y="4214813"/>
            <a:ext cx="2464594" cy="150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85"/>
              <a:buFont typeface="Noto Sans" panose="020B0502040504020204"/>
              <a:buNone/>
            </a:pPr>
            <a:r>
              <a:rPr lang="zh-TW" sz="785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提供持續的培訓和發展機會，幫助團隊成員提升能力</a:t>
            </a:r>
            <a:endParaRPr sz="78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86" name="Google Shape;386;p25" descr="preencoded.png"/>
          <p:cNvPicPr preferRelativeResize="0"/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4886325" y="4443413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5"/>
          <p:cNvSpPr/>
          <p:nvPr/>
        </p:nvSpPr>
        <p:spPr>
          <a:xfrm>
            <a:off x="5072063" y="4421981"/>
            <a:ext cx="2464594" cy="150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85"/>
              <a:buFont typeface="Noto Sans" panose="020B0502040504020204"/>
              <a:buNone/>
            </a:pPr>
            <a:r>
              <a:rPr lang="zh-TW" sz="785" b="0" i="0" u="none" strike="noStrike" cap="none">
                <a:solidFill>
                  <a:srgbClr val="333333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定期進行團隊建設活動，增強團隊凝聚力和協作精神</a:t>
            </a:r>
            <a:endParaRPr sz="785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8801016" y="4850606"/>
            <a:ext cx="57234" cy="150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32"/>
              <a:buFont typeface="Noto Sans" panose="020B0502040504020204"/>
              <a:buNone/>
            </a:pPr>
            <a:r>
              <a:rPr lang="zh-TW" sz="730" b="0" i="0" u="none" strike="noStrike" cap="none">
                <a:solidFill>
                  <a:srgbClr val="666666"/>
                </a:solidFill>
                <a:latin typeface="Noto Sans" panose="020B0502040504020204"/>
                <a:ea typeface="Noto Sans" panose="020B0502040504020204"/>
                <a:cs typeface="Noto Sans" panose="020B0502040504020204"/>
                <a:sym typeface="Noto Sans" panose="020B0502040504020204"/>
              </a:rPr>
              <a:t>7</a:t>
            </a:r>
            <a:endParaRPr sz="73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2504</Words>
  <Application>WPS 演示</Application>
  <PresentationFormat>如螢幕大小 (16:9)</PresentationFormat>
  <Paragraphs>393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11</vt:i4>
      </vt:variant>
    </vt:vector>
  </HeadingPairs>
  <TitlesOfParts>
    <vt:vector size="23" baseType="lpstr">
      <vt:lpstr>Arial</vt:lpstr>
      <vt:lpstr>宋体</vt:lpstr>
      <vt:lpstr>Wingdings</vt:lpstr>
      <vt:lpstr>Arial</vt:lpstr>
      <vt:lpstr>Noto Sans TC</vt:lpstr>
      <vt:lpstr>Calibri</vt:lpstr>
      <vt:lpstr>Noto Sans</vt:lpstr>
      <vt:lpstr>微软雅黑</vt:lpstr>
      <vt:lpstr>Arial Unicode MS</vt:lpstr>
      <vt:lpstr>Simple Light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/>
  <cp:lastModifiedBy>leovany</cp:lastModifiedBy>
  <cp:revision>5</cp:revision>
  <dcterms:created xsi:type="dcterms:W3CDTF">2025-11-14T06:14:23Z</dcterms:created>
  <dcterms:modified xsi:type="dcterms:W3CDTF">2025-11-14T06:14:23Z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2052-5.4.4.8063</vt:lpwstr>
  </property>
</Properties>
</file>